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55"/>
  </p:notesMasterIdLst>
  <p:handoutMasterIdLst>
    <p:handoutMasterId r:id="rId56"/>
  </p:handoutMasterIdLst>
  <p:sldIdLst>
    <p:sldId id="416" r:id="rId2"/>
    <p:sldId id="417" r:id="rId3"/>
    <p:sldId id="415" r:id="rId4"/>
    <p:sldId id="25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366" r:id="rId53"/>
    <p:sldId id="25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416"/>
            <p14:sldId id="417"/>
            <p14:sldId id="415"/>
          </p14:sldIdLst>
        </p14:section>
        <p14:section name="Agenda" id="{6DC58C8F-B829-438C-AF0D-EF5AE28ACCF7}">
          <p14:sldIdLst>
            <p14:sldId id="257"/>
          </p14:sldIdLst>
        </p14:section>
        <p14:section name="Interfaces Adaptativas" id="{3135C010-6568-4341-9B7B-621F2D706E6E}">
          <p14:sldIdLst>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Lst>
        </p14:section>
        <p14:section name="P&amp;R" id="{44A3C956-8714-4294-B1CE-16CE50823727}">
          <p14:sldIdLst>
            <p14:sldId id="366"/>
          </p14:sldIdLst>
        </p14:section>
        <p14:section name="Conclusiones &amp; Próximos pasos" id="{835FC299-188D-4CE8-BDCC-334E65879594}">
          <p14:sldIdLst>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81" d="100"/>
          <a:sy n="81" d="100"/>
        </p:scale>
        <p:origin x="312" y="45"/>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7315875-93E1-47AC-AB51-CEF23A32C859}"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71BEFB8A-E1D7-4376-9751-14ECA232DB86}" type="presOf" srcId="{CBC0E0F5-938D-46D3-A268-FB6EAAA84864}" destId="{A1C5005E-0DC7-47FF-A7F7-38A46AED8C08}" srcOrd="1" destOrd="0" presId="urn:microsoft.com/office/officeart/2005/8/layout/chart3"/>
    <dgm:cxn modelId="{C25C4C8C-8970-4E54-83E5-1684BC407A68}" type="presOf" srcId="{4ED783A4-12AC-4EA1-9ADA-2D6ED031B3CF}" destId="{CB464710-BD87-4006-A435-1F1F4FD3DAA8}"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164E9AA-C389-4B94-BEF9-6D04B4CC4AC2}" type="presOf" srcId="{CBC0E0F5-938D-46D3-A268-FB6EAAA84864}" destId="{D8A27DA7-C8B5-4804-8A27-23E18449662B}"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B6F80CC-3D74-46C4-99DA-6F962BACD2F3}" type="presOf" srcId="{82C3D154-9931-40BB-8E1F-08234A5BCF9B}" destId="{407EF6B5-974D-4F77-A2C4-293FD72EBE79}" srcOrd="0" destOrd="0" presId="urn:microsoft.com/office/officeart/2005/8/layout/chart3"/>
    <dgm:cxn modelId="{0D07EB31-C386-4567-B1AB-3AE775DE92A5}" type="presOf" srcId="{31450FA7-78DF-4C10-8DDC-FC7AE70E22B7}" destId="{A6D4CCA4-C53C-4F05-BA39-AB62D4D49967}"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12B8F87-8D5E-4898-B999-18E333ABFF69}" type="presOf" srcId="{A8793DB5-CD17-44B6-B3EE-C361D941EE5B}" destId="{1924E8FF-9FB7-4724-8466-EB40D4973D25}" srcOrd="1" destOrd="0" presId="urn:microsoft.com/office/officeart/2005/8/layout/chart3"/>
    <dgm:cxn modelId="{EEC2A397-8675-4B15-A4A7-5595C33DD355}"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3C921109-2350-43D8-B755-AD1576DC492E}" type="presOf" srcId="{1332526E-A2A5-4ABF-83EE-856915AEA525}" destId="{0E3B1684-5843-48CC-8EE5-1003A7CD23A2}" srcOrd="1" destOrd="0" presId="urn:microsoft.com/office/officeart/2005/8/layout/chart3"/>
    <dgm:cxn modelId="{57CCDEBD-5B5C-4796-85EE-07475BB5FFD6}" type="presOf" srcId="{82C3D154-9931-40BB-8E1F-08234A5BCF9B}" destId="{52D7CA66-9C3E-496F-9AD1-90177EB6AA2F}" srcOrd="1" destOrd="0" presId="urn:microsoft.com/office/officeart/2005/8/layout/chart3"/>
    <dgm:cxn modelId="{7E83609A-3765-4246-AEDC-4F047B7E85A7}" type="presOf" srcId="{1332526E-A2A5-4ABF-83EE-856915AEA525}" destId="{BE544001-B459-4917-9771-2E188FEA5DF6}" srcOrd="0" destOrd="0" presId="urn:microsoft.com/office/officeart/2005/8/layout/chart3"/>
    <dgm:cxn modelId="{9A0B701F-8814-480D-B125-F37B12580C25}" type="presOf" srcId="{A8793DB5-CD17-44B6-B3EE-C361D941EE5B}" destId="{70FF1515-2BB5-4F57-AF7D-2FB03F0C9FEE}" srcOrd="0" destOrd="0" presId="urn:microsoft.com/office/officeart/2005/8/layout/chart3"/>
    <dgm:cxn modelId="{82626C80-D5F8-45FF-A3C6-EA8CD228BB4E}" type="presOf" srcId="{4ED783A4-12AC-4EA1-9ADA-2D6ED031B3CF}" destId="{96A2ABAB-D0C6-4681-AE89-C571B45A61E2}" srcOrd="0" destOrd="0" presId="urn:microsoft.com/office/officeart/2005/8/layout/chart3"/>
    <dgm:cxn modelId="{E254F41E-F339-4B0B-8334-B2383FDF4428}" type="presParOf" srcId="{E8D7E571-1B69-4553-931B-9C71F837AFF1}" destId="{A6D4CCA4-C53C-4F05-BA39-AB62D4D49967}" srcOrd="0" destOrd="0" presId="urn:microsoft.com/office/officeart/2005/8/layout/chart3"/>
    <dgm:cxn modelId="{E8A7803B-6D16-4D4D-B687-E905E471DF2A}" type="presParOf" srcId="{E8D7E571-1B69-4553-931B-9C71F837AFF1}" destId="{177E0B9A-BEDE-45F4-B3C0-2AFA2B06C85E}" srcOrd="1" destOrd="0" presId="urn:microsoft.com/office/officeart/2005/8/layout/chart3"/>
    <dgm:cxn modelId="{87F68C63-F8DD-4DE7-A250-ECFB7105AACF}" type="presParOf" srcId="{E8D7E571-1B69-4553-931B-9C71F837AFF1}" destId="{D8A27DA7-C8B5-4804-8A27-23E18449662B}" srcOrd="2" destOrd="0" presId="urn:microsoft.com/office/officeart/2005/8/layout/chart3"/>
    <dgm:cxn modelId="{84B6F14A-1B7E-41E4-9E1F-89BD7F746164}" type="presParOf" srcId="{E8D7E571-1B69-4553-931B-9C71F837AFF1}" destId="{A1C5005E-0DC7-47FF-A7F7-38A46AED8C08}" srcOrd="3" destOrd="0" presId="urn:microsoft.com/office/officeart/2005/8/layout/chart3"/>
    <dgm:cxn modelId="{E709D921-7B6A-4C43-9A3C-2B6B11B611EE}" type="presParOf" srcId="{E8D7E571-1B69-4553-931B-9C71F837AFF1}" destId="{BE544001-B459-4917-9771-2E188FEA5DF6}" srcOrd="4" destOrd="0" presId="urn:microsoft.com/office/officeart/2005/8/layout/chart3"/>
    <dgm:cxn modelId="{0272840D-CA43-4D1E-A523-DAF6937CB429}" type="presParOf" srcId="{E8D7E571-1B69-4553-931B-9C71F837AFF1}" destId="{0E3B1684-5843-48CC-8EE5-1003A7CD23A2}" srcOrd="5" destOrd="0" presId="urn:microsoft.com/office/officeart/2005/8/layout/chart3"/>
    <dgm:cxn modelId="{3DF83069-B7C4-4C70-BBB2-1FF232D8A5D5}" type="presParOf" srcId="{E8D7E571-1B69-4553-931B-9C71F837AFF1}" destId="{96A2ABAB-D0C6-4681-AE89-C571B45A61E2}" srcOrd="6" destOrd="0" presId="urn:microsoft.com/office/officeart/2005/8/layout/chart3"/>
    <dgm:cxn modelId="{C374A345-7DBD-440A-B0C1-0DE3E886D1B2}" type="presParOf" srcId="{E8D7E571-1B69-4553-931B-9C71F837AFF1}" destId="{CB464710-BD87-4006-A435-1F1F4FD3DAA8}" srcOrd="7" destOrd="0" presId="urn:microsoft.com/office/officeart/2005/8/layout/chart3"/>
    <dgm:cxn modelId="{0128B62E-F7AD-4154-ACD4-19A69A7E7B9E}" type="presParOf" srcId="{E8D7E571-1B69-4553-931B-9C71F837AFF1}" destId="{70FF1515-2BB5-4F57-AF7D-2FB03F0C9FEE}" srcOrd="8" destOrd="0" presId="urn:microsoft.com/office/officeart/2005/8/layout/chart3"/>
    <dgm:cxn modelId="{C7149C0D-87DE-417B-AFE0-D886EC1243D7}" type="presParOf" srcId="{E8D7E571-1B69-4553-931B-9C71F837AFF1}" destId="{1924E8FF-9FB7-4724-8466-EB40D4973D25}" srcOrd="9" destOrd="0" presId="urn:microsoft.com/office/officeart/2005/8/layout/chart3"/>
    <dgm:cxn modelId="{455C10AE-F4B4-4499-B26C-0814EC09B3C5}" type="presParOf" srcId="{E8D7E571-1B69-4553-931B-9C71F837AFF1}" destId="{407EF6B5-974D-4F77-A2C4-293FD72EBE79}" srcOrd="10" destOrd="0" presId="urn:microsoft.com/office/officeart/2005/8/layout/chart3"/>
    <dgm:cxn modelId="{13ABB574-8B83-4AF7-9243-D27ECE25B5F9}"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6BBCCE8A-746A-4143-9756-670723E8C745}" srcId="{55D0ADDF-C3D7-4729-A5A4-61215E1A65AE}" destId="{9C896058-192A-467E-AFA5-C9CD6CA225AC}" srcOrd="6" destOrd="0" parTransId="{0EC5A596-7C4C-48D5-B985-F6752EAE397B}" sibTransId="{D9B6E27D-8C94-478B-B810-6A740E93C625}"/>
    <dgm:cxn modelId="{DFD591DA-05F4-4DF0-8483-711940228C73}" type="presOf" srcId="{3F8F509E-665C-49B4-AC08-6F723636BD6C}" destId="{50243EFA-2D63-42B5-BFC0-01C3B6192E33}"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90756CEC-11A7-4600-BCD5-4C154AEF5B68}" srcId="{55D0ADDF-C3D7-4729-A5A4-61215E1A65AE}" destId="{9F978B36-50A9-4789-AF4F-12D2CE3297EC}" srcOrd="7" destOrd="0" parTransId="{F405699C-0748-40E7-B826-F5FAAA2BFBE6}" sibTransId="{7A919354-7E44-4001-B269-C8D06FC3650A}"/>
    <dgm:cxn modelId="{0D5E1EFE-ACD8-4E1E-90C8-0F74814182D7}" type="presOf" srcId="{3EDEF2B6-0A4F-4D76-AAE4-5F07E2252013}" destId="{93C2F9FA-1671-4D54-BE9B-C8CAB3EB9ACC}" srcOrd="0" destOrd="0" presId="urn:microsoft.com/office/officeart/2005/8/layout/hierarchy4"/>
    <dgm:cxn modelId="{B448EC61-18DB-4B0D-9A54-D4521BEA169A}" type="presOf" srcId="{D7570987-1B44-4822-9D46-4F97B1EC1F20}" destId="{B141EA56-C018-4FC5-8FAD-5C061E0E1EBE}"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80F3A5C1-DDE3-4D46-9E70-34FC15E6226D}" type="presOf" srcId="{C8AE389B-BA2C-4AB6-8E4D-9DBC9FD6733D}" destId="{4041DA89-DC6D-4CF1-9A5A-3D2C4576D46C}"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003881-10BB-42D7-897F-988259F6E7A6}" type="presOf" srcId="{B152B915-BDC0-4525-9564-3596234519CD}" destId="{577114E9-6F00-4743-A7EC-F75A87358EE9}"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1CDF9BFA-A94E-41E1-A95B-BD84CC1E479A}" type="presOf" srcId="{55D0ADDF-C3D7-4729-A5A4-61215E1A65AE}" destId="{D960B4FA-BDEC-44AA-9FBB-A309F7A8D631}" srcOrd="0" destOrd="0" presId="urn:microsoft.com/office/officeart/2005/8/layout/hierarchy4"/>
    <dgm:cxn modelId="{BBE66E73-DB67-4520-83A3-FB1B8B2125B8}" type="presOf" srcId="{9C896058-192A-467E-AFA5-C9CD6CA225AC}" destId="{2D74ED2E-69FE-447C-B420-A7D1AB4BE1E6}" srcOrd="0" destOrd="0" presId="urn:microsoft.com/office/officeart/2005/8/layout/hierarchy4"/>
    <dgm:cxn modelId="{E61BBB22-A304-485B-A8F8-DAAEE7E18324}" type="presOf" srcId="{293CB2EC-0734-4D4B-B1FE-E4138F2F4D46}" destId="{E4BB96ED-D27D-4536-AF66-F735CD4F3E67}"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D16E4EA6-536C-49CA-BA03-9E49A3DE24D8}" type="presOf" srcId="{056D7D5F-C807-497B-BF92-8D325A8EE3F3}" destId="{562B9128-11F1-4FDA-B116-B5D3E91AABA2}" srcOrd="0" destOrd="0" presId="urn:microsoft.com/office/officeart/2005/8/layout/hierarchy4"/>
    <dgm:cxn modelId="{78DBDE12-EDE1-4BED-9A77-35B97782F83D}" type="presOf" srcId="{9F978B36-50A9-4789-AF4F-12D2CE3297EC}" destId="{7826FE91-1475-4926-A9F9-FDA4A5E19E09}" srcOrd="0" destOrd="0" presId="urn:microsoft.com/office/officeart/2005/8/layout/hierarchy4"/>
    <dgm:cxn modelId="{FCB51FD3-EA9A-4785-BCC8-D291AEDF9A91}" type="presParOf" srcId="{4041DA89-DC6D-4CF1-9A5A-3D2C4576D46C}" destId="{58441A2E-843E-4ED4-ABB1-7152B16C3548}" srcOrd="0" destOrd="0" presId="urn:microsoft.com/office/officeart/2005/8/layout/hierarchy4"/>
    <dgm:cxn modelId="{333A043D-297D-46C4-90F1-8ADF88B593E1}" type="presParOf" srcId="{58441A2E-843E-4ED4-ABB1-7152B16C3548}" destId="{D960B4FA-BDEC-44AA-9FBB-A309F7A8D631}" srcOrd="0" destOrd="0" presId="urn:microsoft.com/office/officeart/2005/8/layout/hierarchy4"/>
    <dgm:cxn modelId="{B7F7BC7F-4A72-430D-A4DE-35EFA1CCDB42}" type="presParOf" srcId="{58441A2E-843E-4ED4-ABB1-7152B16C3548}" destId="{7B529DA0-D8A1-4301-91DF-8F6BA7520ED3}" srcOrd="1" destOrd="0" presId="urn:microsoft.com/office/officeart/2005/8/layout/hierarchy4"/>
    <dgm:cxn modelId="{CDD8BA44-7A9A-4078-B4F9-0455623BD619}" type="presParOf" srcId="{58441A2E-843E-4ED4-ABB1-7152B16C3548}" destId="{D9AB2733-0438-4F78-B5C1-9B3CDD8E0D59}" srcOrd="2" destOrd="0" presId="urn:microsoft.com/office/officeart/2005/8/layout/hierarchy4"/>
    <dgm:cxn modelId="{B7210AFA-70A0-44A0-B6FF-30CD4DD9CE05}" type="presParOf" srcId="{D9AB2733-0438-4F78-B5C1-9B3CDD8E0D59}" destId="{B3F73952-7BA2-4064-BCA1-0D0826711C64}" srcOrd="0" destOrd="0" presId="urn:microsoft.com/office/officeart/2005/8/layout/hierarchy4"/>
    <dgm:cxn modelId="{264E61BF-5D31-47A0-AA8E-54A11862C138}" type="presParOf" srcId="{B3F73952-7BA2-4064-BCA1-0D0826711C64}" destId="{577114E9-6F00-4743-A7EC-F75A87358EE9}" srcOrd="0" destOrd="0" presId="urn:microsoft.com/office/officeart/2005/8/layout/hierarchy4"/>
    <dgm:cxn modelId="{0C4F223F-DCC8-4BAB-9CAF-2934C2CE7F5F}" type="presParOf" srcId="{B3F73952-7BA2-4064-BCA1-0D0826711C64}" destId="{4198DC07-8512-49FD-8448-5571410E2227}" srcOrd="1" destOrd="0" presId="urn:microsoft.com/office/officeart/2005/8/layout/hierarchy4"/>
    <dgm:cxn modelId="{97AE806D-957B-42D9-B3A7-2EEED59BF782}" type="presParOf" srcId="{D9AB2733-0438-4F78-B5C1-9B3CDD8E0D59}" destId="{C3CEDB45-4458-4FC6-8BCB-B9C2238174FB}" srcOrd="1" destOrd="0" presId="urn:microsoft.com/office/officeart/2005/8/layout/hierarchy4"/>
    <dgm:cxn modelId="{0D2CC512-60CE-4339-A90E-ED70019B8EA8}" type="presParOf" srcId="{D9AB2733-0438-4F78-B5C1-9B3CDD8E0D59}" destId="{CEB90A9B-CF81-4DA0-8617-F4E9346B44DB}" srcOrd="2" destOrd="0" presId="urn:microsoft.com/office/officeart/2005/8/layout/hierarchy4"/>
    <dgm:cxn modelId="{A9F9DAD4-8444-4D5C-B5C4-4E77A07FA15D}" type="presParOf" srcId="{CEB90A9B-CF81-4DA0-8617-F4E9346B44DB}" destId="{50243EFA-2D63-42B5-BFC0-01C3B6192E33}" srcOrd="0" destOrd="0" presId="urn:microsoft.com/office/officeart/2005/8/layout/hierarchy4"/>
    <dgm:cxn modelId="{9D312B60-8B9F-447A-ABED-51B41331F443}" type="presParOf" srcId="{CEB90A9B-CF81-4DA0-8617-F4E9346B44DB}" destId="{1A5510A7-B84B-4493-BB9C-1F1487FFE8EC}" srcOrd="1" destOrd="0" presId="urn:microsoft.com/office/officeart/2005/8/layout/hierarchy4"/>
    <dgm:cxn modelId="{AF367227-3B54-4E19-8D22-87DCB26A3152}" type="presParOf" srcId="{D9AB2733-0438-4F78-B5C1-9B3CDD8E0D59}" destId="{E6FF17FA-3106-40F9-9123-DC0AFDB627E5}" srcOrd="3" destOrd="0" presId="urn:microsoft.com/office/officeart/2005/8/layout/hierarchy4"/>
    <dgm:cxn modelId="{760B342D-5619-421A-9C20-0B1CA16901B1}" type="presParOf" srcId="{D9AB2733-0438-4F78-B5C1-9B3CDD8E0D59}" destId="{9A066132-3D3E-4B06-A2F6-7C967228B9C5}" srcOrd="4" destOrd="0" presId="urn:microsoft.com/office/officeart/2005/8/layout/hierarchy4"/>
    <dgm:cxn modelId="{E1EDDBA4-B302-4B59-A87E-7671A5646EBB}" type="presParOf" srcId="{9A066132-3D3E-4B06-A2F6-7C967228B9C5}" destId="{93C2F9FA-1671-4D54-BE9B-C8CAB3EB9ACC}" srcOrd="0" destOrd="0" presId="urn:microsoft.com/office/officeart/2005/8/layout/hierarchy4"/>
    <dgm:cxn modelId="{041898C0-7913-44B2-9071-521B31487734}" type="presParOf" srcId="{9A066132-3D3E-4B06-A2F6-7C967228B9C5}" destId="{39A2E45F-500C-4F0E-BBF0-5EEE5FA83B8C}" srcOrd="1" destOrd="0" presId="urn:microsoft.com/office/officeart/2005/8/layout/hierarchy4"/>
    <dgm:cxn modelId="{1AA40649-ADCE-4C1A-8D3A-DA5EDBC9628D}" type="presParOf" srcId="{D9AB2733-0438-4F78-B5C1-9B3CDD8E0D59}" destId="{20F9BE2D-DEE1-4B95-889E-E389E544325C}" srcOrd="5" destOrd="0" presId="urn:microsoft.com/office/officeart/2005/8/layout/hierarchy4"/>
    <dgm:cxn modelId="{DF7B73FE-828C-4BA4-9608-EEF05BCDB6DC}" type="presParOf" srcId="{D9AB2733-0438-4F78-B5C1-9B3CDD8E0D59}" destId="{3202BFA9-4CE6-4F02-A572-50E34584309F}" srcOrd="6" destOrd="0" presId="urn:microsoft.com/office/officeart/2005/8/layout/hierarchy4"/>
    <dgm:cxn modelId="{31815664-0C14-41C5-A0D3-EAACA496ECDF}" type="presParOf" srcId="{3202BFA9-4CE6-4F02-A572-50E34584309F}" destId="{E4BB96ED-D27D-4536-AF66-F735CD4F3E67}" srcOrd="0" destOrd="0" presId="urn:microsoft.com/office/officeart/2005/8/layout/hierarchy4"/>
    <dgm:cxn modelId="{D6C02686-01A4-4E6E-8B78-B56F6517CD7B}" type="presParOf" srcId="{3202BFA9-4CE6-4F02-A572-50E34584309F}" destId="{879C4120-B3DF-4ABE-A945-2B49ED317434}" srcOrd="1" destOrd="0" presId="urn:microsoft.com/office/officeart/2005/8/layout/hierarchy4"/>
    <dgm:cxn modelId="{52076061-906F-4A73-BA3E-4F8DD09CD0E2}" type="presParOf" srcId="{D9AB2733-0438-4F78-B5C1-9B3CDD8E0D59}" destId="{F9F81F29-01B9-4621-A1F5-07D2A5735349}" srcOrd="7" destOrd="0" presId="urn:microsoft.com/office/officeart/2005/8/layout/hierarchy4"/>
    <dgm:cxn modelId="{C84A49CF-EF31-4BF0-8D45-B3CB3B346529}" type="presParOf" srcId="{D9AB2733-0438-4F78-B5C1-9B3CDD8E0D59}" destId="{7E0CEEB8-8419-4E76-9D21-C305FF07AF0E}" srcOrd="8" destOrd="0" presId="urn:microsoft.com/office/officeart/2005/8/layout/hierarchy4"/>
    <dgm:cxn modelId="{9D039B6B-EA24-4FCD-9EE0-ACC5526C07F4}" type="presParOf" srcId="{7E0CEEB8-8419-4E76-9D21-C305FF07AF0E}" destId="{B141EA56-C018-4FC5-8FAD-5C061E0E1EBE}" srcOrd="0" destOrd="0" presId="urn:microsoft.com/office/officeart/2005/8/layout/hierarchy4"/>
    <dgm:cxn modelId="{B86E1F40-6EA6-4DD1-9E5D-4F1E7516E92C}" type="presParOf" srcId="{7E0CEEB8-8419-4E76-9D21-C305FF07AF0E}" destId="{9C7F6360-9FBA-4661-BD98-6D14424AA213}" srcOrd="1" destOrd="0" presId="urn:microsoft.com/office/officeart/2005/8/layout/hierarchy4"/>
    <dgm:cxn modelId="{01237F8A-6D1D-4782-BDCD-055E29E3977D}" type="presParOf" srcId="{D9AB2733-0438-4F78-B5C1-9B3CDD8E0D59}" destId="{ED16830C-4644-4E11-9062-32E27835F8A3}" srcOrd="9" destOrd="0" presId="urn:microsoft.com/office/officeart/2005/8/layout/hierarchy4"/>
    <dgm:cxn modelId="{ECE88E87-18FD-44D6-A9EE-1CD9D22E3074}" type="presParOf" srcId="{D9AB2733-0438-4F78-B5C1-9B3CDD8E0D59}" destId="{ADD51682-56CB-4AA2-8CDF-E5AFF759ABDB}" srcOrd="10" destOrd="0" presId="urn:microsoft.com/office/officeart/2005/8/layout/hierarchy4"/>
    <dgm:cxn modelId="{E05ED0FF-801B-4654-A7FB-352AFFF2A40D}" type="presParOf" srcId="{ADD51682-56CB-4AA2-8CDF-E5AFF759ABDB}" destId="{562B9128-11F1-4FDA-B116-B5D3E91AABA2}" srcOrd="0" destOrd="0" presId="urn:microsoft.com/office/officeart/2005/8/layout/hierarchy4"/>
    <dgm:cxn modelId="{A8635F20-1BF5-4749-8B3F-63240D98AFE5}" type="presParOf" srcId="{ADD51682-56CB-4AA2-8CDF-E5AFF759ABDB}" destId="{E458D73D-CC93-4740-B19A-2A4FB2D97C3E}" srcOrd="1" destOrd="0" presId="urn:microsoft.com/office/officeart/2005/8/layout/hierarchy4"/>
    <dgm:cxn modelId="{E5358A03-6080-4486-87CE-6BCCA5275BEC}" type="presParOf" srcId="{D9AB2733-0438-4F78-B5C1-9B3CDD8E0D59}" destId="{C896A789-8573-4BEA-B729-421553A86383}" srcOrd="11" destOrd="0" presId="urn:microsoft.com/office/officeart/2005/8/layout/hierarchy4"/>
    <dgm:cxn modelId="{AA4B1F12-52A7-444D-8745-6DB0BFB2BF14}" type="presParOf" srcId="{D9AB2733-0438-4F78-B5C1-9B3CDD8E0D59}" destId="{53CDEBF0-53DA-4ADD-AA15-B398223390C4}" srcOrd="12" destOrd="0" presId="urn:microsoft.com/office/officeart/2005/8/layout/hierarchy4"/>
    <dgm:cxn modelId="{A8C3F96C-A0A8-4488-BBD0-C001F48797B8}" type="presParOf" srcId="{53CDEBF0-53DA-4ADD-AA15-B398223390C4}" destId="{2D74ED2E-69FE-447C-B420-A7D1AB4BE1E6}" srcOrd="0" destOrd="0" presId="urn:microsoft.com/office/officeart/2005/8/layout/hierarchy4"/>
    <dgm:cxn modelId="{1443AF9E-CB6F-47EF-AD7D-E48DCAC16327}" type="presParOf" srcId="{53CDEBF0-53DA-4ADD-AA15-B398223390C4}" destId="{9F94B6DC-58EB-43F0-BC56-2913BA30A28D}" srcOrd="1" destOrd="0" presId="urn:microsoft.com/office/officeart/2005/8/layout/hierarchy4"/>
    <dgm:cxn modelId="{E80B1E5F-0D6D-4A48-B9B9-26E2173FA9D6}" type="presParOf" srcId="{D9AB2733-0438-4F78-B5C1-9B3CDD8E0D59}" destId="{18F9189E-56FA-4DE5-B240-D80B217FCA09}" srcOrd="13" destOrd="0" presId="urn:microsoft.com/office/officeart/2005/8/layout/hierarchy4"/>
    <dgm:cxn modelId="{064E2540-B3A5-439E-9BF8-AC162E39F6E1}" type="presParOf" srcId="{D9AB2733-0438-4F78-B5C1-9B3CDD8E0D59}" destId="{B748ED3F-D5FE-41EE-A18F-DF5A23891FCD}" srcOrd="14" destOrd="0" presId="urn:microsoft.com/office/officeart/2005/8/layout/hierarchy4"/>
    <dgm:cxn modelId="{5E50A535-46BA-4D82-B41F-16E77E4B396B}" type="presParOf" srcId="{B748ED3F-D5FE-41EE-A18F-DF5A23891FCD}" destId="{7826FE91-1475-4926-A9F9-FDA4A5E19E09}" srcOrd="0" destOrd="0" presId="urn:microsoft.com/office/officeart/2005/8/layout/hierarchy4"/>
    <dgm:cxn modelId="{E1A9B909-B281-42EC-8F51-8DACBC3B6AF6}"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83540" y="451319"/>
          <a:ext cx="3822662" cy="3822662"/>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35829" y="860890"/>
        <a:ext cx="1114943" cy="819142"/>
      </dsp:txXfrm>
    </dsp:sp>
    <dsp:sp modelId="{D8A27DA7-C8B5-4804-8A27-23E18449662B}">
      <dsp:nvSpPr>
        <dsp:cNvPr id="0" name=""/>
        <dsp:cNvSpPr/>
      </dsp:nvSpPr>
      <dsp:spPr>
        <a:xfrm>
          <a:off x="799397" y="462587"/>
          <a:ext cx="3822662" cy="3822662"/>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6101" y="1987102"/>
        <a:ext cx="1155900" cy="773634"/>
      </dsp:txXfrm>
    </dsp:sp>
    <dsp:sp modelId="{BE544001-B459-4917-9771-2E188FEA5DF6}">
      <dsp:nvSpPr>
        <dsp:cNvPr id="0" name=""/>
        <dsp:cNvSpPr/>
      </dsp:nvSpPr>
      <dsp:spPr>
        <a:xfrm>
          <a:off x="799397" y="462587"/>
          <a:ext cx="3822662" cy="3822662"/>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686" y="3056537"/>
        <a:ext cx="1114943" cy="819142"/>
      </dsp:txXfrm>
    </dsp:sp>
    <dsp:sp modelId="{96A2ABAB-D0C6-4681-AE89-C571B45A61E2}">
      <dsp:nvSpPr>
        <dsp:cNvPr id="0" name=""/>
        <dsp:cNvSpPr/>
      </dsp:nvSpPr>
      <dsp:spPr>
        <a:xfrm>
          <a:off x="799397" y="462587"/>
          <a:ext cx="3822662" cy="3822662"/>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3056537"/>
        <a:ext cx="1114943" cy="819142"/>
      </dsp:txXfrm>
    </dsp:sp>
    <dsp:sp modelId="{70FF1515-2BB5-4F57-AF7D-2FB03F0C9FEE}">
      <dsp:nvSpPr>
        <dsp:cNvPr id="0" name=""/>
        <dsp:cNvSpPr/>
      </dsp:nvSpPr>
      <dsp:spPr>
        <a:xfrm>
          <a:off x="799397" y="462587"/>
          <a:ext cx="3822662" cy="3822662"/>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558" y="1987102"/>
        <a:ext cx="1155900" cy="773634"/>
      </dsp:txXfrm>
    </dsp:sp>
    <dsp:sp modelId="{407EF6B5-974D-4F77-A2C4-293FD72EBE79}">
      <dsp:nvSpPr>
        <dsp:cNvPr id="0" name=""/>
        <dsp:cNvSpPr/>
      </dsp:nvSpPr>
      <dsp:spPr>
        <a:xfrm>
          <a:off x="799397" y="462587"/>
          <a:ext cx="3822662" cy="3822662"/>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872158"/>
        <a:ext cx="1114943" cy="819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771C47-7A1C-4EF0-B9A8-C2039F0D94A5}" type="datetimeFigureOut">
              <a:rPr lang="es-ES" smtClean="0"/>
              <a:t>07/12/2015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4CB15E-46C7-4BA9-88E9-A9C6638A64F2}" type="slidenum">
              <a:rPr lang="es-ES" smtClean="0"/>
              <a:t>‹#›</a:t>
            </a:fld>
            <a:endParaRPr lang="es-ES"/>
          </a:p>
        </p:txBody>
      </p:sp>
    </p:spTree>
    <p:extLst>
      <p:ext uri="{BB962C8B-B14F-4D97-AF65-F5344CB8AC3E}">
        <p14:creationId xmlns:p14="http://schemas.microsoft.com/office/powerpoint/2010/main" val="2669294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07/12/2015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225633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34</a:t>
            </a:fld>
            <a:endParaRPr lang="en-US"/>
          </a:p>
        </p:txBody>
      </p:sp>
    </p:spTree>
    <p:extLst>
      <p:ext uri="{BB962C8B-B14F-4D97-AF65-F5344CB8AC3E}">
        <p14:creationId xmlns:p14="http://schemas.microsoft.com/office/powerpoint/2010/main" val="379239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03558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133488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6599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t>10</a:t>
            </a:fld>
            <a:endParaRPr lang="en-US"/>
          </a:p>
        </p:txBody>
      </p:sp>
    </p:spTree>
    <p:extLst>
      <p:ext uri="{BB962C8B-B14F-4D97-AF65-F5344CB8AC3E}">
        <p14:creationId xmlns:p14="http://schemas.microsoft.com/office/powerpoint/2010/main" val="329912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7E5A2BF-9DFA-424E-AE15-EAF938D296F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9334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16</a:t>
            </a:fld>
            <a:endParaRPr lang="en-US"/>
          </a:p>
        </p:txBody>
      </p:sp>
    </p:spTree>
    <p:extLst>
      <p:ext uri="{BB962C8B-B14F-4D97-AF65-F5344CB8AC3E}">
        <p14:creationId xmlns:p14="http://schemas.microsoft.com/office/powerpoint/2010/main" val="415609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75063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33</a:t>
            </a:fld>
            <a:endParaRPr lang="en-US"/>
          </a:p>
        </p:txBody>
      </p:sp>
    </p:spTree>
    <p:extLst>
      <p:ext uri="{BB962C8B-B14F-4D97-AF65-F5344CB8AC3E}">
        <p14:creationId xmlns:p14="http://schemas.microsoft.com/office/powerpoint/2010/main" val="2530411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985762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750993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4214125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3012492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12/7/2015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solidFill>
                  <a:schemeClr val="tx1"/>
                </a:solidFill>
              </a:rPr>
              <a:t>Reconnect();</a:t>
            </a:r>
            <a:r>
              <a:rPr lang="en-US" sz="800" baseline="0" dirty="0" smtClean="0">
                <a:solidFill>
                  <a:schemeClr val="tx1"/>
                </a:solidFill>
              </a:rPr>
              <a:t> Sevilla</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aka.ms/Win10MVP"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Reconnect();</a:t>
            </a:r>
            <a:br>
              <a:rPr lang="en-US" sz="6600" dirty="0" smtClean="0"/>
            </a:br>
            <a:r>
              <a:rPr lang="en-US" sz="3600" b="0" i="1" dirty="0" smtClean="0"/>
              <a:t>- Sevilla</a:t>
            </a:r>
            <a:endParaRPr lang="en-US" sz="3600" b="0" i="1" dirty="0"/>
          </a:p>
        </p:txBody>
      </p:sp>
      <p:sp>
        <p:nvSpPr>
          <p:cNvPr id="3" name="Subtitle 2"/>
          <p:cNvSpPr>
            <a:spLocks noGrp="1"/>
          </p:cNvSpPr>
          <p:nvPr>
            <p:ph type="subTitle" idx="1"/>
          </p:nvPr>
        </p:nvSpPr>
        <p:spPr>
          <a:xfrm>
            <a:off x="857875" y="3917603"/>
            <a:ext cx="10358804" cy="666196"/>
          </a:xfrm>
        </p:spPr>
        <p:txBody>
          <a:bodyPr/>
          <a:lstStyle/>
          <a:p>
            <a:r>
              <a:rPr lang="en-US" dirty="0" smtClean="0">
                <a:solidFill>
                  <a:schemeClr val="bg2">
                    <a:lumMod val="90000"/>
                  </a:schemeClr>
                </a:solidFill>
              </a:rPr>
              <a:t>CartujaDotNet</a:t>
            </a:r>
            <a:endParaRPr lang="en-US" dirty="0"/>
          </a:p>
        </p:txBody>
      </p:sp>
    </p:spTree>
    <p:extLst>
      <p:ext uri="{BB962C8B-B14F-4D97-AF65-F5344CB8AC3E}">
        <p14:creationId xmlns:p14="http://schemas.microsoft.com/office/powerpoint/2010/main" val="34589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9724" y="605307"/>
            <a:ext cx="8564451" cy="476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23" y="-552449"/>
            <a:ext cx="13771643" cy="102809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54" y="1742016"/>
            <a:ext cx="2228428" cy="4267200"/>
          </a:xfrm>
          <a:prstGeom prst="rect">
            <a:avLst/>
          </a:prstGeom>
        </p:spPr>
      </p:pic>
      <p:pic>
        <p:nvPicPr>
          <p:cNvPr id="15" name="Picture 14"/>
          <p:cNvPicPr>
            <a:picLocks noChangeAspect="1"/>
          </p:cNvPicPr>
          <p:nvPr/>
        </p:nvPicPr>
        <p:blipFill>
          <a:blip r:embed="rId5"/>
          <a:stretch>
            <a:fillRect/>
          </a:stretch>
        </p:blipFill>
        <p:spPr>
          <a:xfrm>
            <a:off x="4958366" y="1432717"/>
            <a:ext cx="6730285" cy="3761188"/>
          </a:xfrm>
          <a:prstGeom prst="rect">
            <a:avLst/>
          </a:prstGeom>
        </p:spPr>
      </p:pic>
      <p:pic>
        <p:nvPicPr>
          <p:cNvPr id="16" name="Picture 15"/>
          <p:cNvPicPr>
            <a:picLocks noChangeAspect="1"/>
          </p:cNvPicPr>
          <p:nvPr/>
        </p:nvPicPr>
        <p:blipFill rotWithShape="1">
          <a:blip r:embed="rId6"/>
          <a:srcRect b="5584"/>
          <a:stretch/>
        </p:blipFill>
        <p:spPr>
          <a:xfrm>
            <a:off x="802980" y="2162630"/>
            <a:ext cx="2050971" cy="3367313"/>
          </a:xfrm>
          <a:prstGeom prst="rect">
            <a:avLst/>
          </a:prstGeom>
        </p:spPr>
      </p:pic>
    </p:spTree>
    <p:extLst>
      <p:ext uri="{BB962C8B-B14F-4D97-AF65-F5344CB8AC3E}">
        <p14:creationId xmlns:p14="http://schemas.microsoft.com/office/powerpoint/2010/main" val="15497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982" y="155967"/>
            <a:ext cx="11600035" cy="6518403"/>
          </a:xfrm>
          <a:prstGeom prst="rect">
            <a:avLst/>
          </a:prstGeom>
        </p:spPr>
      </p:pic>
      <p:pic>
        <p:nvPicPr>
          <p:cNvPr id="2" name="Picture 1"/>
          <p:cNvPicPr>
            <a:picLocks noChangeAspect="1"/>
          </p:cNvPicPr>
          <p:nvPr/>
        </p:nvPicPr>
        <p:blipFill>
          <a:blip r:embed="rId4"/>
          <a:stretch>
            <a:fillRect/>
          </a:stretch>
        </p:blipFill>
        <p:spPr>
          <a:xfrm>
            <a:off x="1535835" y="2463416"/>
            <a:ext cx="9250255" cy="1870645"/>
          </a:xfrm>
          <a:prstGeom prst="rect">
            <a:avLst/>
          </a:prstGeom>
        </p:spPr>
      </p:pic>
      <p:pic>
        <p:nvPicPr>
          <p:cNvPr id="4" name="Picture 3"/>
          <p:cNvPicPr>
            <a:picLocks noChangeAspect="1"/>
          </p:cNvPicPr>
          <p:nvPr/>
        </p:nvPicPr>
        <p:blipFill>
          <a:blip r:embed="rId5"/>
          <a:stretch>
            <a:fillRect/>
          </a:stretch>
        </p:blipFill>
        <p:spPr>
          <a:xfrm>
            <a:off x="1580225" y="983190"/>
            <a:ext cx="1633399" cy="1431169"/>
          </a:xfrm>
          <a:prstGeom prst="rect">
            <a:avLst/>
          </a:prstGeom>
        </p:spPr>
      </p:pic>
      <p:pic>
        <p:nvPicPr>
          <p:cNvPr id="5" name="Picture 4"/>
          <p:cNvPicPr>
            <a:picLocks noChangeAspect="1"/>
          </p:cNvPicPr>
          <p:nvPr/>
        </p:nvPicPr>
        <p:blipFill rotWithShape="1">
          <a:blip r:embed="rId6"/>
          <a:srcRect l="-1" r="187" b="15651"/>
          <a:stretch/>
        </p:blipFill>
        <p:spPr>
          <a:xfrm>
            <a:off x="1502501" y="4383119"/>
            <a:ext cx="4552071" cy="2097580"/>
          </a:xfrm>
          <a:prstGeom prst="rect">
            <a:avLst/>
          </a:prstGeom>
        </p:spPr>
      </p:pic>
      <p:pic>
        <p:nvPicPr>
          <p:cNvPr id="6" name="Picture 5"/>
          <p:cNvPicPr>
            <a:picLocks noChangeAspect="1"/>
          </p:cNvPicPr>
          <p:nvPr/>
        </p:nvPicPr>
        <p:blipFill>
          <a:blip r:embed="rId7"/>
          <a:stretch>
            <a:fillRect/>
          </a:stretch>
        </p:blipFill>
        <p:spPr>
          <a:xfrm>
            <a:off x="2312017" y="2562501"/>
            <a:ext cx="901607" cy="1503471"/>
          </a:xfrm>
          <a:prstGeom prst="rect">
            <a:avLst/>
          </a:prstGeom>
        </p:spPr>
      </p:pic>
      <p:cxnSp>
        <p:nvCxnSpPr>
          <p:cNvPr id="8" name="Straight Arrow Connector 7"/>
          <p:cNvCxnSpPr/>
          <p:nvPr/>
        </p:nvCxnSpPr>
        <p:spPr>
          <a:xfrm flipV="1">
            <a:off x="2539014" y="1390649"/>
            <a:ext cx="0" cy="11718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39014" y="4221655"/>
            <a:ext cx="0" cy="12312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19277" y="2570042"/>
            <a:ext cx="894348" cy="16516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437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134761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19541211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1058280" y="1006423"/>
            <a:ext cx="7951102" cy="4939674"/>
          </a:xfrm>
          <a:prstGeom prst="rect">
            <a:avLst/>
          </a:prstGeom>
        </p:spPr>
      </p:pic>
      <p:pic>
        <p:nvPicPr>
          <p:cNvPr id="4" name="Picture 3"/>
          <p:cNvPicPr>
            <a:picLocks noChangeAspect="1"/>
          </p:cNvPicPr>
          <p:nvPr/>
        </p:nvPicPr>
        <p:blipFill>
          <a:blip r:embed="rId3"/>
          <a:stretch>
            <a:fillRect/>
          </a:stretch>
        </p:blipFill>
        <p:spPr>
          <a:xfrm>
            <a:off x="1066060" y="1006421"/>
            <a:ext cx="7021994" cy="4939674"/>
          </a:xfrm>
          <a:prstGeom prst="rect">
            <a:avLst/>
          </a:prstGeom>
        </p:spPr>
      </p:pic>
      <p:pic>
        <p:nvPicPr>
          <p:cNvPr id="5" name="Picture 4"/>
          <p:cNvPicPr>
            <a:picLocks noChangeAspect="1"/>
          </p:cNvPicPr>
          <p:nvPr/>
        </p:nvPicPr>
        <p:blipFill>
          <a:blip r:embed="rId4"/>
          <a:stretch>
            <a:fillRect/>
          </a:stretch>
        </p:blipFill>
        <p:spPr>
          <a:xfrm>
            <a:off x="1076285" y="1006420"/>
            <a:ext cx="7021994" cy="4939674"/>
          </a:xfrm>
          <a:prstGeom prst="rect">
            <a:avLst/>
          </a:prstGeom>
        </p:spPr>
      </p:pic>
      <p:pic>
        <p:nvPicPr>
          <p:cNvPr id="7" name="Picture 6"/>
          <p:cNvPicPr>
            <a:picLocks noChangeAspect="1"/>
          </p:cNvPicPr>
          <p:nvPr/>
        </p:nvPicPr>
        <p:blipFill rotWithShape="1">
          <a:blip r:embed="rId2"/>
          <a:srcRect l="78916"/>
          <a:stretch/>
        </p:blipFill>
        <p:spPr>
          <a:xfrm>
            <a:off x="9009381" y="1006422"/>
            <a:ext cx="2124340" cy="4939674"/>
          </a:xfrm>
          <a:prstGeom prst="rect">
            <a:avLst/>
          </a:prstGeom>
        </p:spPr>
      </p:pic>
      <p:sp>
        <p:nvSpPr>
          <p:cNvPr id="2" name="TextBox 1"/>
          <p:cNvSpPr txBox="1"/>
          <p:nvPr/>
        </p:nvSpPr>
        <p:spPr>
          <a:xfrm>
            <a:off x="1076285" y="6031188"/>
            <a:ext cx="11472766" cy="1049994"/>
          </a:xfrm>
          <a:prstGeom prst="rect">
            <a:avLst/>
          </a:prstGeom>
          <a:noFill/>
        </p:spPr>
        <p:txBody>
          <a:bodyPr wrap="square" lIns="179285" tIns="143428" rIns="179285" bIns="143428" rtlCol="0">
            <a:spAutoFit/>
          </a:bodyPr>
          <a:lstStyle/>
          <a:p>
            <a:pPr>
              <a:lnSpc>
                <a:spcPct val="90000"/>
              </a:lnSpc>
              <a:spcAft>
                <a:spcPts val="588"/>
              </a:spcAft>
            </a:pPr>
            <a:r>
              <a:rPr lang="en-US" sz="2745" dirty="0" smtClean="0">
                <a:gradFill>
                  <a:gsLst>
                    <a:gs pos="2917">
                      <a:srgbClr val="404040"/>
                    </a:gs>
                    <a:gs pos="30000">
                      <a:srgbClr val="404040"/>
                    </a:gs>
                  </a:gsLst>
                  <a:lin ang="5400000" scaled="0"/>
                </a:gradFill>
                <a:latin typeface="Segoe UI Light"/>
              </a:rPr>
              <a:t>La </a:t>
            </a:r>
            <a:r>
              <a:rPr lang="en-US" sz="2745" dirty="0" err="1" smtClean="0">
                <a:gradFill>
                  <a:gsLst>
                    <a:gs pos="2917">
                      <a:srgbClr val="404040"/>
                    </a:gs>
                    <a:gs pos="30000">
                      <a:srgbClr val="404040"/>
                    </a:gs>
                  </a:gsLst>
                  <a:lin ang="5400000" scaled="0"/>
                </a:gradFill>
                <a:latin typeface="Segoe UI Light"/>
              </a:rPr>
              <a:t>ventana</a:t>
            </a:r>
            <a:r>
              <a:rPr lang="en-US" sz="2745" dirty="0" smtClean="0">
                <a:gradFill>
                  <a:gsLst>
                    <a:gs pos="2917">
                      <a:srgbClr val="404040"/>
                    </a:gs>
                    <a:gs pos="30000">
                      <a:srgbClr val="404040"/>
                    </a:gs>
                  </a:gsLst>
                  <a:lin ang="5400000" scaled="0"/>
                </a:gradFill>
                <a:latin typeface="Segoe UI Light"/>
              </a:rPr>
              <a:t> se </a:t>
            </a:r>
            <a:r>
              <a:rPr lang="en-US" sz="2745" dirty="0" err="1" smtClean="0">
                <a:gradFill>
                  <a:gsLst>
                    <a:gs pos="2917">
                      <a:srgbClr val="404040"/>
                    </a:gs>
                    <a:gs pos="30000">
                      <a:srgbClr val="404040"/>
                    </a:gs>
                  </a:gsLst>
                  <a:lin ang="5400000" scaled="0"/>
                </a:gradFill>
                <a:latin typeface="Segoe UI Light"/>
              </a:rPr>
              <a:t>redimensiona</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las</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cabeceras</a:t>
            </a:r>
            <a:r>
              <a:rPr lang="en-US" sz="2745" dirty="0" smtClean="0">
                <a:gradFill>
                  <a:gsLst>
                    <a:gs pos="2917">
                      <a:srgbClr val="404040"/>
                    </a:gs>
                    <a:gs pos="30000">
                      <a:srgbClr val="404040"/>
                    </a:gs>
                  </a:gsLst>
                  <a:lin ang="5400000" scaled="0"/>
                </a:gradFill>
                <a:latin typeface="Segoe UI Light"/>
              </a:rPr>
              <a:t> del Pivot se </a:t>
            </a:r>
            <a:r>
              <a:rPr lang="en-US" sz="2745" dirty="0" err="1" smtClean="0">
                <a:gradFill>
                  <a:gsLst>
                    <a:gs pos="2917">
                      <a:srgbClr val="404040"/>
                    </a:gs>
                    <a:gs pos="30000">
                      <a:srgbClr val="404040"/>
                    </a:gs>
                  </a:gsLst>
                  <a:lin ang="5400000" scaled="0"/>
                </a:gradFill>
                <a:latin typeface="Segoe UI Light"/>
              </a:rPr>
              <a:t>ajustan</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automáticamente</a:t>
            </a:r>
            <a:endParaRPr lang="en-US" sz="2745" dirty="0">
              <a:gradFill>
                <a:gsLst>
                  <a:gs pos="2917">
                    <a:srgbClr val="404040"/>
                  </a:gs>
                  <a:gs pos="30000">
                    <a:srgbClr val="404040"/>
                  </a:gs>
                </a:gsLst>
                <a:lin ang="5400000" scaled="0"/>
              </a:gradFill>
              <a:latin typeface="Segoe UI Light"/>
            </a:endParaRPr>
          </a:p>
        </p:txBody>
      </p:sp>
      <p:sp>
        <p:nvSpPr>
          <p:cNvPr id="8" name="TextBox 7"/>
          <p:cNvSpPr txBox="1"/>
          <p:nvPr/>
        </p:nvSpPr>
        <p:spPr>
          <a:xfrm>
            <a:off x="1058280" y="6051464"/>
            <a:ext cx="10057435" cy="669832"/>
          </a:xfrm>
          <a:prstGeom prst="rect">
            <a:avLst/>
          </a:prstGeom>
          <a:noFill/>
        </p:spPr>
        <p:txBody>
          <a:bodyPr wrap="square" lIns="179285" tIns="143428" rIns="179285" bIns="143428" rtlCol="0">
            <a:spAutoFit/>
          </a:bodyPr>
          <a:lstStyle/>
          <a:p>
            <a:pPr>
              <a:lnSpc>
                <a:spcPct val="90000"/>
              </a:lnSpc>
              <a:spcAft>
                <a:spcPts val="588"/>
              </a:spcAft>
            </a:pPr>
            <a:r>
              <a:rPr lang="en-US" sz="2745" dirty="0" err="1" smtClean="0">
                <a:gradFill>
                  <a:gsLst>
                    <a:gs pos="2917">
                      <a:srgbClr val="404040"/>
                    </a:gs>
                    <a:gs pos="30000">
                      <a:srgbClr val="404040"/>
                    </a:gs>
                  </a:gsLst>
                  <a:lin ang="5400000" scaled="0"/>
                </a:gradFill>
                <a:latin typeface="Segoe UI Light"/>
              </a:rPr>
              <a:t>Posibilidad</a:t>
            </a:r>
            <a:r>
              <a:rPr lang="en-US" sz="2745" dirty="0" smtClean="0">
                <a:gradFill>
                  <a:gsLst>
                    <a:gs pos="2917">
                      <a:srgbClr val="404040"/>
                    </a:gs>
                    <a:gs pos="30000">
                      <a:srgbClr val="404040"/>
                    </a:gs>
                  </a:gsLst>
                  <a:lin ang="5400000" scaled="0"/>
                </a:gradFill>
                <a:latin typeface="Segoe UI Light"/>
              </a:rPr>
              <a:t> de </a:t>
            </a:r>
            <a:r>
              <a:rPr lang="en-US" sz="2745" dirty="0" err="1" smtClean="0">
                <a:gradFill>
                  <a:gsLst>
                    <a:gs pos="2917">
                      <a:srgbClr val="404040"/>
                    </a:gs>
                    <a:gs pos="30000">
                      <a:srgbClr val="404040"/>
                    </a:gs>
                  </a:gsLst>
                  <a:lin ang="5400000" scaled="0"/>
                </a:gradFill>
                <a:latin typeface="Segoe UI Light"/>
              </a:rPr>
              <a:t>usar</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teclado</a:t>
            </a:r>
            <a:r>
              <a:rPr lang="en-US" sz="2745" dirty="0" smtClean="0">
                <a:gradFill>
                  <a:gsLst>
                    <a:gs pos="2917">
                      <a:srgbClr val="404040"/>
                    </a:gs>
                    <a:gs pos="30000">
                      <a:srgbClr val="404040"/>
                    </a:gs>
                  </a:gsLst>
                  <a:lin ang="5400000" scaled="0"/>
                </a:gradFill>
                <a:latin typeface="Segoe UI Light"/>
              </a:rPr>
              <a:t> y </a:t>
            </a:r>
            <a:r>
              <a:rPr lang="en-US" sz="2745" dirty="0" err="1" smtClean="0">
                <a:gradFill>
                  <a:gsLst>
                    <a:gs pos="2917">
                      <a:srgbClr val="404040"/>
                    </a:gs>
                    <a:gs pos="30000">
                      <a:srgbClr val="404040"/>
                    </a:gs>
                  </a:gsLst>
                  <a:lin ang="5400000" scaled="0"/>
                </a:gradFill>
                <a:latin typeface="Segoe UI Light"/>
              </a:rPr>
              <a:t>ratón</a:t>
            </a:r>
            <a:endParaRPr lang="en-US" sz="2745"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282003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37664492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Visual State setters &amp; triggers</a:t>
            </a:r>
            <a:endParaRPr lang="en-US" dirty="0"/>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800" dirty="0" smtClean="0"/>
              <a:t>La </a:t>
            </a:r>
            <a:r>
              <a:rPr lang="en-GB" sz="2800" dirty="0" err="1" smtClean="0"/>
              <a:t>mayoría</a:t>
            </a:r>
            <a:r>
              <a:rPr lang="en-GB" sz="2800" dirty="0" smtClean="0"/>
              <a:t> de </a:t>
            </a:r>
            <a:r>
              <a:rPr lang="en-GB" sz="2800" dirty="0" err="1" smtClean="0"/>
              <a:t>propiedades</a:t>
            </a:r>
            <a:r>
              <a:rPr lang="en-GB" sz="2800" dirty="0" smtClean="0"/>
              <a:t> no </a:t>
            </a:r>
            <a:r>
              <a:rPr lang="en-GB" sz="2800" dirty="0" err="1" smtClean="0"/>
              <a:t>necesitan</a:t>
            </a:r>
            <a:r>
              <a:rPr lang="en-GB" sz="2800" dirty="0" smtClean="0"/>
              <a:t> </a:t>
            </a:r>
            <a:r>
              <a:rPr lang="en-GB" sz="2800" dirty="0" err="1" smtClean="0"/>
              <a:t>animación</a:t>
            </a:r>
            <a:endParaRPr lang="en-GB" sz="2800" dirty="0" smtClean="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800" dirty="0" smtClean="0"/>
              <a:t>No </a:t>
            </a:r>
            <a:r>
              <a:rPr lang="en-GB" sz="2800" dirty="0" err="1" smtClean="0"/>
              <a:t>necesitamos</a:t>
            </a:r>
            <a:r>
              <a:rPr lang="en-GB" sz="2800" dirty="0" smtClean="0"/>
              <a:t> </a:t>
            </a:r>
            <a:r>
              <a:rPr lang="en-GB" sz="2800" dirty="0" err="1" smtClean="0"/>
              <a:t>gestionar</a:t>
            </a:r>
            <a:r>
              <a:rPr lang="en-GB" sz="2800" dirty="0" smtClean="0"/>
              <a:t> </a:t>
            </a:r>
            <a:r>
              <a:rPr lang="en-GB" sz="2800" dirty="0" err="1" smtClean="0"/>
              <a:t>eventos</a:t>
            </a:r>
            <a:r>
              <a:rPr lang="en-GB" sz="2800" dirty="0" smtClean="0"/>
              <a:t> </a:t>
            </a:r>
            <a:r>
              <a:rPr lang="en-GB" sz="2800" dirty="0" err="1" smtClean="0"/>
              <a:t>en</a:t>
            </a:r>
            <a:r>
              <a:rPr lang="en-GB" sz="2800" dirty="0" smtClean="0"/>
              <a:t> el code-behind</a:t>
            </a:r>
          </a:p>
          <a:p>
            <a:pPr lvl="1"/>
            <a:endParaRPr lang="en-GB" sz="2800" dirty="0" smtClean="0"/>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x:Name</a:t>
            </a:r>
            <a:r>
              <a:rPr lang="en-US" sz="2000" b="0" dirty="0" smtClean="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smtClean="0">
                <a:solidFill>
                  <a:schemeClr val="accent6">
                    <a:lumMod val="75000"/>
                  </a:schemeClr>
                </a:solidFill>
                <a:latin typeface="Consolas" panose="020B0609020204030204" pitchFamily="49" charset="0"/>
                <a:cs typeface="Consolas" panose="020B0609020204030204" pitchFamily="49" charset="0"/>
              </a:rPr>
              <a:t>Setter</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Target</a:t>
            </a:r>
            <a:r>
              <a:rPr lang="en-US" sz="2000" b="0" dirty="0" smtClean="0">
                <a:solidFill>
                  <a:schemeClr val="accent1">
                    <a:lumMod val="75000"/>
                  </a:schemeClr>
                </a:solidFill>
                <a:latin typeface="Consolas" panose="020B0609020204030204" pitchFamily="49" charset="0"/>
                <a:cs typeface="Consolas" panose="020B0609020204030204" pitchFamily="49" charset="0"/>
              </a:rPr>
              <a:t>="</a:t>
            </a:r>
            <a:r>
              <a:rPr lang="en-US" sz="2000" b="0" dirty="0" err="1" smtClean="0">
                <a:solidFill>
                  <a:schemeClr val="accent1">
                    <a:lumMod val="75000"/>
                  </a:schemeClr>
                </a:solidFill>
                <a:latin typeface="Consolas" panose="020B0609020204030204" pitchFamily="49" charset="0"/>
                <a:cs typeface="Consolas" panose="020B0609020204030204" pitchFamily="49" charset="0"/>
              </a:rPr>
              <a:t>myPanel.Orientation</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Value</a:t>
            </a:r>
            <a:r>
              <a:rPr lang="en-US" sz="2000" b="0" dirty="0" smtClean="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AdaptiveTrigger</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err="1" smtClean="0">
                <a:solidFill>
                  <a:schemeClr val="accent6"/>
                </a:solidFill>
                <a:latin typeface="Consolas" panose="020B0609020204030204" pitchFamily="49" charset="0"/>
                <a:cs typeface="Consolas" panose="020B0609020204030204" pitchFamily="49" charset="0"/>
              </a:rPr>
              <a:t>MinWindowWidth</a:t>
            </a:r>
            <a:r>
              <a:rPr lang="en-US" sz="2000" b="0" dirty="0" smtClean="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2120900" y="4443968"/>
            <a:ext cx="8317510" cy="48363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2120900" y="5306276"/>
            <a:ext cx="5702300" cy="434123"/>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Oval 6"/>
          <p:cNvSpPr/>
          <p:nvPr/>
        </p:nvSpPr>
        <p:spPr>
          <a:xfrm>
            <a:off x="3050859" y="40167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687610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Tipos</a:t>
            </a:r>
            <a:r>
              <a:rPr lang="en-GB" dirty="0" smtClean="0"/>
              <a:t> de trigger</a:t>
            </a:r>
            <a:endParaRPr lang="en-GB" dirty="0"/>
          </a:p>
        </p:txBody>
      </p:sp>
      <p:sp>
        <p:nvSpPr>
          <p:cNvPr id="2" name="Content Placeholder 1"/>
          <p:cNvSpPr>
            <a:spLocks noGrp="1"/>
          </p:cNvSpPr>
          <p:nvPr>
            <p:ph type="body" sz="quarter" idx="10"/>
          </p:nvPr>
        </p:nvSpPr>
        <p:spPr/>
        <p:txBody>
          <a:bodyPr/>
          <a:lstStyle/>
          <a:p>
            <a:r>
              <a:rPr lang="en-GB" sz="2800" dirty="0" err="1" smtClean="0">
                <a:solidFill>
                  <a:schemeClr val="tx1"/>
                </a:solidFill>
              </a:rPr>
              <a:t>MinWindowWidth</a:t>
            </a:r>
            <a:endParaRPr lang="en-GB" sz="2800" dirty="0" smtClean="0">
              <a:solidFill>
                <a:schemeClr val="tx1"/>
              </a:solidFill>
            </a:endParaRPr>
          </a:p>
          <a:p>
            <a:r>
              <a:rPr lang="en-GB" sz="2800" dirty="0" err="1" smtClean="0">
                <a:solidFill>
                  <a:schemeClr val="tx1"/>
                </a:solidFill>
              </a:rPr>
              <a:t>MinWindowHeight</a:t>
            </a:r>
            <a:endParaRPr lang="en-GB" sz="2800" dirty="0" smtClean="0">
              <a:solidFill>
                <a:schemeClr val="tx1"/>
              </a:solidFill>
            </a:endParaRPr>
          </a:p>
          <a:p>
            <a:pPr lvl="1"/>
            <a:r>
              <a:rPr lang="en-GB" sz="2400" dirty="0" smtClean="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sz="2400" dirty="0" smtClean="0"/>
              <a:t>”</a:t>
            </a:r>
          </a:p>
          <a:p>
            <a:pPr lvl="1"/>
            <a:r>
              <a:rPr lang="en-GB" sz="2400" dirty="0" smtClean="0"/>
              <a:t>Los </a:t>
            </a:r>
            <a:r>
              <a:rPr lang="en-GB" sz="2400" dirty="0" err="1" smtClean="0"/>
              <a:t>valores</a:t>
            </a:r>
            <a:r>
              <a:rPr lang="en-GB" sz="2400" dirty="0" smtClean="0"/>
              <a:t> se </a:t>
            </a:r>
            <a:r>
              <a:rPr lang="en-GB" sz="2400" dirty="0" err="1" smtClean="0"/>
              <a:t>especifican</a:t>
            </a:r>
            <a:r>
              <a:rPr lang="en-GB" sz="2400" dirty="0" smtClean="0"/>
              <a:t> </a:t>
            </a:r>
            <a:r>
              <a:rPr lang="en-GB" sz="2400" dirty="0" err="1" smtClean="0"/>
              <a:t>en</a:t>
            </a:r>
            <a:r>
              <a:rPr lang="en-GB" sz="2400" dirty="0" smtClean="0"/>
              <a:t> </a:t>
            </a:r>
            <a:r>
              <a:rPr lang="en-GB" sz="2400" dirty="0" err="1" smtClean="0"/>
              <a:t>píxeles</a:t>
            </a:r>
            <a:endParaRPr lang="en-GB" i="1" dirty="0"/>
          </a:p>
          <a:p>
            <a:pPr marL="571500" lvl="1" indent="-571500">
              <a:spcBef>
                <a:spcPts val="2400"/>
              </a:spcBef>
              <a:buFont typeface="Arial" panose="020B0604020202020204" pitchFamily="34" charset="0"/>
              <a:buChar char="•"/>
            </a:pPr>
            <a:endParaRPr lang="en-GB" sz="2800" dirty="0">
              <a:latin typeface="+mj-lt"/>
            </a:endParaRPr>
          </a:p>
        </p:txBody>
      </p:sp>
    </p:spTree>
    <p:extLst>
      <p:ext uri="{BB962C8B-B14F-4D97-AF65-F5344CB8AC3E}">
        <p14:creationId xmlns:p14="http://schemas.microsoft.com/office/powerpoint/2010/main" val="16195645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Visual State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34111742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62485"/>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48362379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UWP</a:t>
            </a:r>
            <a:endParaRPr lang="en-US" dirty="0"/>
          </a:p>
        </p:txBody>
      </p:sp>
      <p:sp>
        <p:nvSpPr>
          <p:cNvPr id="2" name="Subtitle 1"/>
          <p:cNvSpPr>
            <a:spLocks noGrp="1"/>
          </p:cNvSpPr>
          <p:nvPr>
            <p:ph type="subTitle" idx="1"/>
          </p:nvPr>
        </p:nvSpPr>
        <p:spPr>
          <a:xfrm>
            <a:off x="728296" y="3431828"/>
            <a:ext cx="7608765" cy="762613"/>
          </a:xfrm>
        </p:spPr>
        <p:txBody>
          <a:bodyPr/>
          <a:lstStyle/>
          <a:p>
            <a:r>
              <a:rPr lang="en-US" dirty="0" smtClean="0"/>
              <a:t>Reconnect(); Sevilla</a:t>
            </a:r>
          </a:p>
        </p:txBody>
      </p:sp>
    </p:spTree>
    <p:extLst>
      <p:ext uri="{BB962C8B-B14F-4D97-AF65-F5344CB8AC3E}">
        <p14:creationId xmlns:p14="http://schemas.microsoft.com/office/powerpoint/2010/main" val="89079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12313371"/>
          </a:xfrm>
        </p:spPr>
        <p:txBody>
          <a:bodyPr/>
          <a:lstStyle/>
          <a:p>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0000FF"/>
                </a:solidFill>
                <a:highlight>
                  <a:srgbClr val="FFFFFF"/>
                </a:highlight>
              </a:rPr>
              <a:t>class</a:t>
            </a:r>
            <a:r>
              <a:rPr lang="en-US" sz="1176" dirty="0">
                <a:solidFill>
                  <a:srgbClr val="000000"/>
                </a:solidFill>
                <a:highlight>
                  <a:srgbClr val="FFFFFF"/>
                </a:highlight>
              </a:rPr>
              <a:t> </a:t>
            </a:r>
            <a:r>
              <a:rPr lang="en-US" sz="1176" dirty="0" err="1">
                <a:solidFill>
                  <a:srgbClr val="2B91AF"/>
                </a:solidFill>
                <a:highlight>
                  <a:srgbClr val="FFFFFF"/>
                </a:highlight>
              </a:rPr>
              <a:t>InputTypeTrigger</a:t>
            </a:r>
            <a:r>
              <a:rPr lang="en-US" sz="1176" dirty="0">
                <a:solidFill>
                  <a:srgbClr val="000000"/>
                </a:solidFill>
                <a:highlight>
                  <a:srgbClr val="FFFFFF"/>
                </a:highlight>
              </a:rPr>
              <a:t> : </a:t>
            </a:r>
            <a:r>
              <a:rPr lang="en-US" sz="1176" dirty="0" err="1">
                <a:solidFill>
                  <a:srgbClr val="2B91AF"/>
                </a:solidFill>
                <a:highlight>
                  <a:srgbClr val="FFFFFF"/>
                </a:highlight>
              </a:rPr>
              <a:t>StateTriggerBase</a:t>
            </a:r>
            <a:endParaRPr lang="en-US" sz="1176" dirty="0">
              <a:solidFill>
                <a:srgbClr val="000000"/>
              </a:solidFill>
              <a:highlight>
                <a:srgbClr val="FFFFFF"/>
              </a:highlight>
            </a:endParaRPr>
          </a:p>
          <a:p>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a:t>
            </a:r>
            <a:r>
              <a:rPr lang="en-US" sz="1176" dirty="0" err="1">
                <a:solidFill>
                  <a:srgbClr val="000000"/>
                </a:solidFill>
                <a:highlight>
                  <a:srgbClr val="FFFFFF"/>
                </a:highlight>
              </a:rPr>
              <a:t>TargetElement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a:t>
            </a:r>
          </a:p>
          <a:p>
            <a:r>
              <a:rPr lang="en-US" sz="1176" dirty="0">
                <a:solidFill>
                  <a:srgbClr val="000000"/>
                </a:solidFill>
                <a:highlight>
                  <a:srgbClr val="FFFFFF"/>
                </a:highlight>
              </a:rPr>
              <a:t>                _</a:t>
            </a:r>
            <a:r>
              <a:rPr lang="en-US" sz="1176" dirty="0" err="1">
                <a:solidFill>
                  <a:srgbClr val="000000"/>
                </a:solidFill>
                <a:highlight>
                  <a:srgbClr val="FFFFFF"/>
                </a:highlight>
              </a:rPr>
              <a:t>targetElement.AddHandler</a:t>
            </a:r>
            <a:r>
              <a:rPr lang="en-US" sz="1176" dirty="0">
                <a:solidFill>
                  <a:srgbClr val="000000"/>
                </a:solidFill>
                <a:highlight>
                  <a:srgbClr val="FFFFFF"/>
                </a:highlight>
              </a:rPr>
              <a:t>(</a:t>
            </a:r>
            <a:r>
              <a:rPr lang="en-US" sz="1176" dirty="0" err="1">
                <a:solidFill>
                  <a:srgbClr val="2B91AF"/>
                </a:solidFill>
                <a:highlight>
                  <a:srgbClr val="FFFFFF"/>
                </a:highlight>
              </a:rPr>
              <a:t>FrameworkElement</a:t>
            </a:r>
            <a:r>
              <a:rPr lang="en-US" sz="1176" dirty="0" err="1">
                <a:solidFill>
                  <a:srgbClr val="000000"/>
                </a:solidFill>
                <a:highlight>
                  <a:srgbClr val="FFFFFF"/>
                </a:highlight>
              </a:rPr>
              <a:t>.PointerPressedEvent</a:t>
            </a:r>
            <a:r>
              <a:rPr lang="en-US" sz="1176" dirty="0">
                <a:solidFill>
                  <a:srgbClr val="000000"/>
                </a:solidFill>
                <a:highlight>
                  <a:srgbClr val="FFFFFF"/>
                </a:highlight>
              </a:rPr>
              <a:t>, </a:t>
            </a:r>
            <a:r>
              <a:rPr lang="en-US" sz="1176" dirty="0">
                <a:solidFill>
                  <a:srgbClr val="0000FF"/>
                </a:solidFill>
                <a:highlight>
                  <a:srgbClr val="FFFFFF"/>
                </a:highlight>
              </a:rPr>
              <a:t>new</a:t>
            </a:r>
            <a:r>
              <a:rPr lang="en-US" sz="1176" dirty="0">
                <a:solidFill>
                  <a:srgbClr val="000000"/>
                </a:solidFill>
                <a:highlight>
                  <a:srgbClr val="FFFFFF"/>
                </a:highlight>
              </a:rPr>
              <a:t> 						</a:t>
            </a:r>
            <a:r>
              <a:rPr lang="en-US" sz="1176" dirty="0" err="1">
                <a:solidFill>
                  <a:srgbClr val="2B91AF"/>
                </a:solidFill>
                <a:highlight>
                  <a:srgbClr val="FFFFFF"/>
                </a:highlight>
              </a:rPr>
              <a:t>PointerEventHandler</a:t>
            </a:r>
            <a:r>
              <a:rPr lang="en-US" sz="1176" dirty="0">
                <a:solidFill>
                  <a:srgbClr val="000000"/>
                </a:solidFill>
                <a:highlight>
                  <a:srgbClr val="FFFFFF"/>
                </a:highlight>
              </a:rPr>
              <a:t>(_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 </a:t>
            </a:r>
            <a:r>
              <a:rPr lang="en-US" sz="1176" dirty="0">
                <a:solidFill>
                  <a:srgbClr val="0000FF"/>
                </a:solidFill>
                <a:highlight>
                  <a:srgbClr val="FFFFFF"/>
                </a:highlight>
              </a:rPr>
              <a:t>true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a:t>
            </a:r>
            <a:r>
              <a:rPr lang="en-US" sz="1176" dirty="0" err="1">
                <a:solidFill>
                  <a:srgbClr val="000000"/>
                </a:solidFill>
                <a:highlight>
                  <a:srgbClr val="FFFFFF"/>
                </a:highlight>
              </a:rPr>
              <a:t>PointerType</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r>
              <a:rPr lang="en-US" sz="1176" dirty="0">
                <a:solidFill>
                  <a:srgbClr val="000000"/>
                </a:solidFill>
                <a:highlight>
                  <a:srgbClr val="FFFFFF"/>
                </a:highlight>
              </a:rPr>
              <a:t> { _</a:t>
            </a:r>
            <a:r>
              <a:rPr lang="en-US" sz="1176" dirty="0" err="1">
                <a:solidFill>
                  <a:srgbClr val="000000"/>
                </a:solidFill>
                <a:highlight>
                  <a:srgbClr val="FFFFFF"/>
                </a:highlight>
              </a:rPr>
              <a:t>triggerPointerType</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0000FF"/>
                </a:solidFill>
                <a:highlight>
                  <a:srgbClr val="FFFFFF"/>
                </a:highlight>
              </a:rPr>
              <a:t>void</a:t>
            </a:r>
            <a:r>
              <a:rPr lang="en-US" sz="1176" dirty="0">
                <a:solidFill>
                  <a:srgbClr val="000000"/>
                </a:solidFill>
                <a:highlight>
                  <a:srgbClr val="FFFFFF"/>
                </a:highlight>
              </a:rPr>
              <a:t> 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a:t>
            </a:r>
            <a:r>
              <a:rPr lang="en-US" sz="1176" dirty="0">
                <a:solidFill>
                  <a:srgbClr val="0000FF"/>
                </a:solidFill>
                <a:highlight>
                  <a:srgbClr val="FFFFFF"/>
                </a:highlight>
              </a:rPr>
              <a:t>object</a:t>
            </a:r>
            <a:r>
              <a:rPr lang="en-US" sz="1176" dirty="0">
                <a:solidFill>
                  <a:srgbClr val="000000"/>
                </a:solidFill>
                <a:highlight>
                  <a:srgbClr val="FFFFFF"/>
                </a:highlight>
              </a:rPr>
              <a:t> sender, </a:t>
            </a:r>
            <a:r>
              <a:rPr lang="en-US" sz="1176" dirty="0" err="1">
                <a:solidFill>
                  <a:srgbClr val="2B91AF"/>
                </a:solidFill>
                <a:highlight>
                  <a:srgbClr val="FFFFFF"/>
                </a:highlight>
              </a:rPr>
              <a:t>PointerRoutedEventArgs</a:t>
            </a:r>
            <a:r>
              <a:rPr lang="en-US" sz="1176" dirty="0">
                <a:solidFill>
                  <a:srgbClr val="000000"/>
                </a:solidFill>
                <a:highlight>
                  <a:srgbClr val="FFFFFF"/>
                </a:highlight>
              </a:rPr>
              <a:t> e)</a:t>
            </a: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 </a:t>
            </a:r>
            <a:r>
              <a:rPr lang="en-US" sz="1176" dirty="0" err="1">
                <a:solidFill>
                  <a:srgbClr val="000000"/>
                </a:solidFill>
                <a:highlight>
                  <a:srgbClr val="FFFFFF"/>
                </a:highlight>
              </a:rPr>
              <a:t>e.Pointer.PointerDeviceType</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err="1">
                <a:solidFill>
                  <a:srgbClr val="000000"/>
                </a:solidFill>
                <a:highlight>
                  <a:srgbClr val="FFFFFF"/>
                </a:highlight>
              </a:rPr>
              <a:t>SetActive</a:t>
            </a:r>
            <a:r>
              <a:rPr lang="en-US" sz="1176" dirty="0">
                <a:solidFill>
                  <a:srgbClr val="000000"/>
                </a:solidFill>
                <a:highlight>
                  <a:srgbClr val="FFFFFF"/>
                </a:highlight>
              </a:rPr>
              <a:t>(_</a:t>
            </a:r>
            <a:r>
              <a:rPr lang="en-US" sz="1176" dirty="0" err="1">
                <a:solidFill>
                  <a:srgbClr val="000000"/>
                </a:solidFill>
                <a:highlight>
                  <a:srgbClr val="FFFFFF"/>
                </a:highlight>
              </a:rPr>
              <a:t>triggerPointerType</a:t>
            </a:r>
            <a:r>
              <a:rPr lang="en-US" sz="1176" dirty="0">
                <a:solidFill>
                  <a:srgbClr val="000000"/>
                </a:solidFill>
                <a:highlight>
                  <a:srgbClr val="FFFFFF"/>
                </a:highlight>
              </a:rPr>
              <a:t> == _</a:t>
            </a:r>
            <a:r>
              <a:rPr lang="en-US" sz="1176" dirty="0" err="1">
                <a:solidFill>
                  <a:srgbClr val="000000"/>
                </a:solidFill>
                <a:highlight>
                  <a:srgbClr val="FFFFFF"/>
                </a:highlight>
              </a:rPr>
              <a:t>lastPointerType</a:t>
            </a:r>
            <a:r>
              <a:rPr lang="en-US" sz="1176" dirty="0">
                <a:solidFill>
                  <a:srgbClr val="000000"/>
                </a:solidFill>
                <a:highlight>
                  <a:srgbClr val="FFFFFF"/>
                </a:highlight>
              </a:rPr>
              <a:t>);</a:t>
            </a:r>
          </a:p>
          <a:p>
            <a:r>
              <a:rPr lang="en-US" sz="1176" dirty="0">
                <a:solidFill>
                  <a:srgbClr val="000000"/>
                </a:solidFill>
                <a:highlight>
                  <a:srgbClr val="FFFFFF"/>
                </a:highlight>
              </a:rPr>
              <a:t>        } </a:t>
            </a:r>
          </a:p>
          <a:p>
            <a:r>
              <a:rPr lang="en-US" sz="1176" dirty="0">
                <a:solidFill>
                  <a:srgbClr val="000000"/>
                </a:solidFill>
                <a:highlight>
                  <a:srgbClr val="FFFFFF"/>
                </a:highlight>
              </a:rPr>
              <a:t>}</a:t>
            </a:r>
            <a:endParaRPr lang="en-US" sz="1176" dirty="0"/>
          </a:p>
        </p:txBody>
      </p:sp>
      <p:sp>
        <p:nvSpPr>
          <p:cNvPr id="2" name="Title 1"/>
          <p:cNvSpPr>
            <a:spLocks noGrp="1"/>
          </p:cNvSpPr>
          <p:nvPr>
            <p:ph type="title"/>
          </p:nvPr>
        </p:nvSpPr>
        <p:spPr/>
        <p:txBody>
          <a:bodyPr/>
          <a:lstStyle/>
          <a:p>
            <a:r>
              <a:rPr lang="en-US" dirty="0" smtClean="0"/>
              <a:t>Custom Trigger</a:t>
            </a:r>
            <a:endParaRPr lang="en-US" dirty="0"/>
          </a:p>
        </p:txBody>
      </p:sp>
      <p:sp>
        <p:nvSpPr>
          <p:cNvPr id="4" name="Rectangle 3"/>
          <p:cNvSpPr/>
          <p:nvPr/>
        </p:nvSpPr>
        <p:spPr bwMode="auto">
          <a:xfrm>
            <a:off x="1240366" y="5894168"/>
            <a:ext cx="4556826" cy="298808"/>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58513" y="1204896"/>
            <a:ext cx="1494041" cy="281851"/>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646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45" y="940264"/>
            <a:ext cx="11948160" cy="5617040"/>
          </a:xfrm>
        </p:spPr>
        <p:txBody>
          <a:bodyPr/>
          <a:lstStyle/>
          <a:p>
            <a:r>
              <a:rPr lang="en-US" sz="1765" dirty="0" err="1">
                <a:solidFill>
                  <a:srgbClr val="FF0000"/>
                </a:solidFill>
                <a:highlight>
                  <a:srgbClr val="FFFFFF"/>
                </a:highlight>
              </a:rPr>
              <a:t>xmlns</a:t>
            </a:r>
            <a:r>
              <a:rPr lang="en-US" sz="1765" dirty="0" err="1">
                <a:solidFill>
                  <a:srgbClr val="0000FF"/>
                </a:solidFill>
                <a:highlight>
                  <a:srgbClr val="FFFFFF"/>
                </a:highlight>
              </a:rPr>
              <a:t>:</a:t>
            </a:r>
            <a:r>
              <a:rPr lang="en-US" sz="1765" dirty="0" err="1">
                <a:solidFill>
                  <a:srgbClr val="FF0000"/>
                </a:solidFill>
                <a:highlight>
                  <a:srgbClr val="FFFFFF"/>
                </a:highlight>
              </a:rPr>
              <a:t>triggers</a:t>
            </a:r>
            <a:r>
              <a:rPr lang="en-US" sz="1765" dirty="0">
                <a:solidFill>
                  <a:srgbClr val="0000FF"/>
                </a:solidFill>
                <a:highlight>
                  <a:srgbClr val="FFFFFF"/>
                </a:highlight>
              </a:rPr>
              <a:t>="</a:t>
            </a:r>
            <a:r>
              <a:rPr lang="en-US" sz="1765" dirty="0" err="1">
                <a:solidFill>
                  <a:srgbClr val="0000FF"/>
                </a:solidFill>
                <a:highlight>
                  <a:srgbClr val="FFFFFF"/>
                </a:highlight>
              </a:rPr>
              <a:t>using:StravaMobile.UAP.Triggers</a:t>
            </a:r>
            <a:r>
              <a:rPr lang="en-US" sz="1765" dirty="0">
                <a:solidFill>
                  <a:srgbClr val="0000FF"/>
                </a:solidFill>
                <a:highlight>
                  <a:srgbClr val="FFFFFF"/>
                </a:highlight>
              </a:rPr>
              <a:t>"</a:t>
            </a:r>
          </a:p>
          <a:p>
            <a:endParaRPr lang="en-US" sz="1765" dirty="0">
              <a:solidFill>
                <a:srgbClr val="0000FF"/>
              </a:solidFill>
              <a:highlight>
                <a:srgbClr val="FFFFFF"/>
              </a:highlight>
            </a:endParaRP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FF0000"/>
                </a:solidFill>
                <a:highlight>
                  <a:srgbClr val="FFFFFF"/>
                </a:highlight>
              </a:rPr>
              <a:t> x</a:t>
            </a:r>
            <a:r>
              <a:rPr lang="en-US" sz="1765" dirty="0">
                <a:solidFill>
                  <a:srgbClr val="0000FF"/>
                </a:solidFill>
                <a:highlight>
                  <a:srgbClr val="FFFFFF"/>
                </a:highlight>
              </a:rPr>
              <a:t>:</a:t>
            </a:r>
            <a:r>
              <a:rPr lang="en-US" sz="1765" dirty="0">
                <a:solidFill>
                  <a:srgbClr val="FF0000"/>
                </a:solidFill>
                <a:highlight>
                  <a:srgbClr val="FFFFFF"/>
                </a:highlight>
              </a:rPr>
              <a:t>Name</a:t>
            </a:r>
            <a:r>
              <a:rPr lang="en-US" sz="1765" dirty="0">
                <a:solidFill>
                  <a:srgbClr val="0000FF"/>
                </a:solidFill>
                <a:highlight>
                  <a:srgbClr val="FFFFFF"/>
                </a:highlight>
              </a:rPr>
              <a:t>="InputTypeStates"&gt;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="Touch"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="Pen"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a:solidFill>
                  <a:srgbClr val="A31515"/>
                </a:solidFill>
                <a:highlight>
                  <a:srgbClr val="FFFFFF"/>
                </a:highlight>
              </a:rPr>
              <a:t>Setter</a:t>
            </a:r>
            <a:r>
              <a:rPr lang="en-US" sz="1765" dirty="0">
                <a:solidFill>
                  <a:srgbClr val="FF0000"/>
                </a:solidFill>
                <a:highlight>
                  <a:srgbClr val="FFFFFF"/>
                </a:highlight>
              </a:rPr>
              <a:t> Target</a:t>
            </a:r>
            <a:r>
              <a:rPr lang="en-US" sz="1765" dirty="0">
                <a:solidFill>
                  <a:srgbClr val="0000FF"/>
                </a:solidFill>
                <a:highlight>
                  <a:srgbClr val="FFFFFF"/>
                </a:highlight>
              </a:rPr>
              <a:t>="</a:t>
            </a:r>
            <a:r>
              <a:rPr lang="en-US" sz="1765" dirty="0" err="1">
                <a:solidFill>
                  <a:srgbClr val="0000FF"/>
                </a:solidFill>
                <a:highlight>
                  <a:srgbClr val="FFFFFF"/>
                </a:highlight>
              </a:rPr>
              <a:t>GoToTopButton.Visibility</a:t>
            </a:r>
            <a:r>
              <a:rPr lang="en-US" sz="1765" dirty="0">
                <a:solidFill>
                  <a:srgbClr val="0000FF"/>
                </a:solidFill>
                <a:highlight>
                  <a:srgbClr val="FFFFFF"/>
                </a:highlight>
              </a:rPr>
              <a:t>"</a:t>
            </a:r>
            <a:r>
              <a:rPr lang="en-US" sz="1765" dirty="0">
                <a:solidFill>
                  <a:srgbClr val="FF0000"/>
                </a:solidFill>
                <a:highlight>
                  <a:srgbClr val="FFFFFF"/>
                </a:highlight>
              </a:rPr>
              <a:t> Value</a:t>
            </a:r>
            <a:r>
              <a:rPr lang="en-US" sz="1765" dirty="0">
                <a:solidFill>
                  <a:srgbClr val="0000FF"/>
                </a:solidFill>
                <a:highlight>
                  <a:srgbClr val="FFFFFF"/>
                </a:highlight>
              </a:rPr>
              <a:t>="Visible"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0000FF"/>
                </a:solidFill>
                <a:highlight>
                  <a:srgbClr val="FFFFFF"/>
                </a:highlight>
              </a:rPr>
              <a:t>&gt;</a:t>
            </a:r>
            <a:endParaRPr lang="en-US" sz="1765" dirty="0">
              <a:solidFill>
                <a:srgbClr val="000000"/>
              </a:solidFill>
              <a:highlight>
                <a:srgbClr val="FFFFFF"/>
              </a:highlight>
            </a:endParaRPr>
          </a:p>
        </p:txBody>
      </p:sp>
      <p:sp>
        <p:nvSpPr>
          <p:cNvPr id="2" name="Title 1"/>
          <p:cNvSpPr>
            <a:spLocks noGrp="1"/>
          </p:cNvSpPr>
          <p:nvPr>
            <p:ph type="title"/>
          </p:nvPr>
        </p:nvSpPr>
        <p:spPr/>
        <p:txBody>
          <a:bodyPr/>
          <a:lstStyle/>
          <a:p>
            <a:r>
              <a:rPr lang="en-US" dirty="0" err="1" smtClean="0"/>
              <a:t>Uso</a:t>
            </a:r>
            <a:r>
              <a:rPr lang="en-US" dirty="0" smtClean="0"/>
              <a:t> de Custom Trigger</a:t>
            </a:r>
            <a:endParaRPr lang="en-US" dirty="0"/>
          </a:p>
        </p:txBody>
      </p:sp>
      <p:sp>
        <p:nvSpPr>
          <p:cNvPr id="4" name="Rectangle 3"/>
          <p:cNvSpPr/>
          <p:nvPr/>
        </p:nvSpPr>
        <p:spPr bwMode="auto">
          <a:xfrm>
            <a:off x="190545" y="940265"/>
            <a:ext cx="7993121" cy="731782"/>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82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81887"/>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3137"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197231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Custom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0302757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752938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63639" y="3296992"/>
            <a:ext cx="11190199" cy="2222862"/>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r>
                <a:rPr lang="en-GB" sz="3200" b="1" dirty="0">
                  <a:latin typeface="+mj-lt"/>
                </a:rPr>
                <a:t>Relative Panel </a:t>
              </a:r>
              <a:r>
                <a:rPr lang="en-GB" sz="3200" b="1" dirty="0" err="1" smtClean="0">
                  <a:latin typeface="+mj-lt"/>
                </a:rPr>
                <a:t>es</a:t>
              </a:r>
              <a:r>
                <a:rPr lang="en-GB" sz="3200" b="1" dirty="0" smtClean="0">
                  <a:latin typeface="+mj-lt"/>
                </a:rPr>
                <a:t> un control de Layout XAML. </a:t>
              </a:r>
              <a:r>
                <a:rPr lang="en-GB" sz="3200" b="1" dirty="0" err="1" smtClean="0">
                  <a:latin typeface="+mj-lt"/>
                </a:rPr>
                <a:t>Posiciona</a:t>
              </a:r>
              <a:r>
                <a:rPr lang="en-GB" sz="3200" b="1" dirty="0" smtClean="0">
                  <a:latin typeface="+mj-lt"/>
                </a:rPr>
                <a:t> los </a:t>
              </a:r>
              <a:r>
                <a:rPr lang="en-GB" sz="3200" b="1" dirty="0" err="1" smtClean="0">
                  <a:latin typeface="+mj-lt"/>
                </a:rPr>
                <a:t>elementos</a:t>
              </a:r>
              <a:r>
                <a:rPr lang="en-GB" sz="3200" b="1" dirty="0" smtClean="0">
                  <a:latin typeface="+mj-lt"/>
                </a:rPr>
                <a:t> </a:t>
              </a:r>
              <a:r>
                <a:rPr lang="en-GB" sz="3200" b="1" dirty="0" err="1" smtClean="0">
                  <a:latin typeface="+mj-lt"/>
                </a:rPr>
                <a:t>estableciendo</a:t>
              </a:r>
              <a:r>
                <a:rPr lang="en-GB" sz="3200" b="1" dirty="0" smtClean="0">
                  <a:latin typeface="+mj-lt"/>
                </a:rPr>
                <a:t> </a:t>
              </a:r>
              <a:r>
                <a:rPr lang="en-GB" sz="3200" b="1" dirty="0" err="1" smtClean="0">
                  <a:latin typeface="+mj-lt"/>
                </a:rPr>
                <a:t>relaciones</a:t>
              </a:r>
              <a:r>
                <a:rPr lang="en-GB" sz="3200" b="1" dirty="0" smtClean="0">
                  <a:latin typeface="+mj-lt"/>
                </a:rPr>
                <a:t> entre </a:t>
              </a:r>
              <a:r>
                <a:rPr lang="en-GB" sz="3200" b="1" dirty="0" err="1" smtClean="0">
                  <a:latin typeface="+mj-lt"/>
                </a:rPr>
                <a:t>ellos</a:t>
              </a:r>
              <a:r>
                <a:rPr lang="en-GB" sz="3200" b="1" dirty="0" smtClean="0">
                  <a:latin typeface="+mj-lt"/>
                </a:rPr>
                <a:t>.</a:t>
              </a:r>
              <a:endParaRPr lang="en-GB" sz="3200" b="1" dirty="0">
                <a:latin typeface="+mj-lt"/>
              </a:endParaRPr>
            </a:p>
          </p:txBody>
        </p:sp>
      </p:grpSp>
      <p:sp>
        <p:nvSpPr>
          <p:cNvPr id="3" name="Title 2"/>
          <p:cNvSpPr>
            <a:spLocks noGrp="1"/>
          </p:cNvSpPr>
          <p:nvPr>
            <p:ph type="title"/>
          </p:nvPr>
        </p:nvSpPr>
        <p:spPr/>
        <p:txBody>
          <a:bodyPr/>
          <a:lstStyle/>
          <a:p>
            <a:r>
              <a:rPr lang="en-US" dirty="0" err="1" smtClean="0"/>
              <a:t>Introducción</a:t>
            </a:r>
            <a:r>
              <a:rPr lang="en-US" dirty="0" smtClean="0"/>
              <a:t> al panel Relative Panel</a:t>
            </a:r>
            <a:endParaRPr lang="en-US" dirty="0"/>
          </a:p>
        </p:txBody>
      </p:sp>
      <p:graphicFrame>
        <p:nvGraphicFramePr>
          <p:cNvPr id="7" name="Diagram 6"/>
          <p:cNvGraphicFramePr/>
          <p:nvPr>
            <p:extLst/>
          </p:nvPr>
        </p:nvGraphicFramePr>
        <p:xfrm>
          <a:off x="485106" y="1442435"/>
          <a:ext cx="11170274" cy="2073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0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69463" y="1078157"/>
            <a:ext cx="5337589" cy="4839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smtClean="0"/>
              <a:t>Relative Panel</a:t>
            </a:r>
            <a:endParaRPr lang="en-US" dirty="0"/>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6463528" y="1204913"/>
            <a:ext cx="5343525" cy="4476750"/>
          </a:xfrm>
          <a:prstGeom prst="rect">
            <a:avLst/>
          </a:prstGeom>
        </p:spPr>
      </p:pic>
    </p:spTree>
    <p:extLst>
      <p:ext uri="{BB962C8B-B14F-4D97-AF65-F5344CB8AC3E}">
        <p14:creationId xmlns:p14="http://schemas.microsoft.com/office/powerpoint/2010/main" val="20678735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Alineación</a:t>
            </a:r>
            <a:r>
              <a:rPr lang="en-US" dirty="0" smtClean="0"/>
              <a:t> con el Panel</a:t>
            </a:r>
            <a:endParaRPr lang="en-US" dirty="0"/>
          </a:p>
        </p:txBody>
      </p:sp>
      <p:sp>
        <p:nvSpPr>
          <p:cNvPr id="18" name="Content Placeholder 17"/>
          <p:cNvSpPr>
            <a:spLocks noGrp="1"/>
          </p:cNvSpPr>
          <p:nvPr>
            <p:ph sz="quarter" idx="15"/>
          </p:nvPr>
        </p:nvSpPr>
        <p:spPr/>
        <p:txBody>
          <a:bodyPr anchor="ctr" anchorCtr="0"/>
          <a:lstStyle/>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="Red"</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 	RelativePanel.AlignHorizontalCenterWithPanel</a:t>
            </a:r>
            <a:r>
              <a:rPr lang="en-US" sz="1800" b="0" smtClean="0">
                <a:solidFill>
                  <a:srgbClr val="0000FF"/>
                </a:solidFill>
                <a:highlight>
                  <a:srgbClr val="FFFFFF"/>
                </a:highlight>
                <a:latin typeface="Consolas" panose="020B0609020204030204" pitchFamily="49" charset="0"/>
              </a:rPr>
              <a:t>="True"</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RelativePanel.AlignVerticalCenterWithPanel</a:t>
            </a:r>
            <a:r>
              <a:rPr lang="en-US" sz="1800" b="0" smtClean="0">
                <a:solidFill>
                  <a:srgbClr val="0000FF"/>
                </a:solidFill>
                <a:highlight>
                  <a:srgbClr val="FFFFFF"/>
                </a:highlight>
                <a:latin typeface="Consolas" panose="020B0609020204030204" pitchFamily="49" charset="0"/>
              </a:rPr>
              <a:t>="True"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="200"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="Blue"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223024" y="25647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1605776" y="35237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3639654"/>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958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posición</a:t>
            </a:r>
            <a:r>
              <a:rPr lang="en-US" sz="4400" dirty="0" smtClean="0"/>
              <a:t> con </a:t>
            </a:r>
            <a:r>
              <a:rPr lang="en-US" sz="4400" dirty="0" err="1" smtClean="0"/>
              <a:t>respecto</a:t>
            </a:r>
            <a:r>
              <a:rPr lang="en-US" sz="4400" dirty="0" smtClean="0"/>
              <a:t> al Panel</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smtClean="0">
                <a:solidFill>
                  <a:srgbClr val="000000"/>
                </a:solidFill>
                <a:highlight>
                  <a:srgbClr val="FFFFFF"/>
                </a:highlight>
                <a:latin typeface="Consolas" panose="020B0609020204030204" pitchFamily="49" charset="0"/>
              </a:rPr>
              <a:t> </a:t>
            </a:r>
            <a:r>
              <a:rPr lang="en-US" sz="2800" b="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AlignLeftWithPanel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AlignRightWithPanel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AlignTopWithPanel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AlignBottomWithPanel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CenterInPanelHorizontally</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CenterInPanelVertically</a:t>
            </a:r>
            <a:r>
              <a:rPr lang="en-US" sz="2800" b="0" smtClean="0">
                <a:highlight>
                  <a:srgbClr val="FFFFFF"/>
                </a:highlight>
                <a:latin typeface="Consolas" panose="020B0609020204030204" pitchFamily="49" charset="0"/>
              </a:rPr>
              <a:t>="True" /&gt;</a:t>
            </a:r>
          </a:p>
          <a:p>
            <a:pPr lvl="0">
              <a:lnSpc>
                <a:spcPct val="150000"/>
              </a:lnSpc>
              <a:spcBef>
                <a:spcPts val="0"/>
              </a:spcBef>
            </a:pPr>
            <a:endParaRPr lang="en-US" sz="2800" b="0" smtClean="0">
              <a:solidFill>
                <a:srgbClr val="FF0000"/>
              </a:solidFill>
              <a:highlight>
                <a:srgbClr val="FFFFFF"/>
              </a:highlight>
              <a:latin typeface="Consolas" panose="020B0609020204030204" pitchFamily="49" charset="0"/>
            </a:endParaRPr>
          </a:p>
          <a:p>
            <a:pPr lvl="1">
              <a:lnSpc>
                <a:spcPct val="150000"/>
              </a:lnSpc>
            </a:pPr>
            <a:endParaRPr lang="en-US" sz="280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797839" y="1257300"/>
            <a:ext cx="6405824" cy="4857750"/>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58969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RelativePanel.RightOf</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2424926" y="27236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a:off x="2019300" y="297180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4710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smtClean="0"/>
              <a:t>(</a:t>
            </a:r>
            <a:r>
              <a:rPr lang="en-US" dirty="0" err="1" smtClean="0"/>
              <a:t>encima</a:t>
            </a:r>
            <a:r>
              <a:rPr lang="en-US" dirty="0" smtClean="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RelativePanel.AlignRightWith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1396226"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1476375"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rot="10800000">
            <a:off x="1790700"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29840" y="4457700"/>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5287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a:t>debajo</a:t>
            </a:r>
            <a:r>
              <a:rPr lang="en-US" dirty="0"/>
              <a:t>, </a:t>
            </a:r>
            <a:r>
              <a:rPr lang="en-US" dirty="0" err="1" smtClean="0"/>
              <a:t>centro</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RelativePanel.Below</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RelativePanel.AlignHorizontalCenterWith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85330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93345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Left-Right Arrow 3"/>
          <p:cNvSpPr/>
          <p:nvPr/>
        </p:nvSpPr>
        <p:spPr>
          <a:xfrm>
            <a:off x="1009651" y="4048125"/>
            <a:ext cx="685800" cy="400050"/>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79" y="4474138"/>
            <a:ext cx="6956395"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1205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Alinearse</a:t>
            </a:r>
            <a:r>
              <a:rPr lang="en-US" sz="4000" dirty="0" smtClean="0"/>
              <a:t> con “</a:t>
            </a:r>
            <a:r>
              <a:rPr lang="en-US" sz="4000" dirty="0" err="1" smtClean="0"/>
              <a:t>hermanos</a:t>
            </a:r>
            <a:r>
              <a:rPr lang="en-US" sz="4000" dirty="0" smtClean="0"/>
              <a:t>” (</a:t>
            </a:r>
            <a:r>
              <a:rPr lang="en-US" sz="4000" dirty="0" err="1" smtClean="0"/>
              <a:t>debajo</a:t>
            </a:r>
            <a:r>
              <a:rPr lang="en-US" sz="4000" dirty="0" smtClean="0"/>
              <a:t>, </a:t>
            </a:r>
            <a:r>
              <a:rPr lang="en-US" sz="4000" dirty="0" err="1" smtClean="0"/>
              <a:t>izquierda</a:t>
            </a:r>
            <a:r>
              <a:rPr lang="en-US" sz="4000" dirty="0" smtClean="0"/>
              <a:t>)</a:t>
            </a:r>
            <a:endParaRPr lang="en-US" sz="4000" dirty="0"/>
          </a:p>
        </p:txBody>
      </p:sp>
      <p:sp>
        <p:nvSpPr>
          <p:cNvPr id="18" name="Content Placeholder 17"/>
          <p:cNvSpPr>
            <a:spLocks noGrp="1"/>
          </p:cNvSpPr>
          <p:nvPr>
            <p:ph sz="quarter" idx="15"/>
          </p:nvPr>
        </p:nvSpPr>
        <p:spPr>
          <a:xfrm>
            <a:off x="3854937" y="1187620"/>
            <a:ext cx="7389534" cy="5670380"/>
          </a:xfrm>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RelativePanel.AlignLeftWith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37705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45720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a:off x="485775"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87619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smtClean="0"/>
              <a:t>Opciones</a:t>
            </a:r>
            <a:r>
              <a:rPr lang="en-US" sz="3600" dirty="0" smtClean="0"/>
              <a:t> de </a:t>
            </a:r>
            <a:r>
              <a:rPr lang="en-US" sz="3600" dirty="0" err="1" smtClean="0"/>
              <a:t>posicionamiento</a:t>
            </a:r>
            <a:r>
              <a:rPr lang="en-US" sz="3600" dirty="0" smtClean="0"/>
              <a:t> entre “</a:t>
            </a:r>
            <a:r>
              <a:rPr lang="en-US" sz="3600" dirty="0" err="1" smtClean="0"/>
              <a:t>hermanos</a:t>
            </a:r>
            <a:r>
              <a:rPr lang="en-US" sz="3600" dirty="0" smtClean="0"/>
              <a:t>”</a:t>
            </a:r>
            <a:endParaRPr lang="en-US" sz="36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Above</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Below</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210419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alineación</a:t>
            </a:r>
            <a:r>
              <a:rPr lang="en-US" sz="4400" dirty="0" smtClean="0"/>
              <a:t> entre “</a:t>
            </a:r>
            <a:r>
              <a:rPr lang="en-US" sz="4400" dirty="0" err="1" smtClean="0"/>
              <a:t>hermanos</a:t>
            </a:r>
            <a:r>
              <a:rPr lang="en-US" sz="4400" dirty="0" smtClean="0"/>
              <a:t>”</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AlignTopWith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AlignRightWith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AlignBottomWith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AlignLeftWith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AlignHorizontalCenterWith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AlignVerticalCenterWith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tabLst>
                <a:tab pos="1482725" algn="l"/>
              </a:tabLst>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7085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Relative Panel</a:t>
            </a:r>
            <a:endParaRPr lang="en-US" dirty="0"/>
          </a:p>
        </p:txBody>
      </p:sp>
    </p:spTree>
    <p:extLst>
      <p:ext uri="{BB962C8B-B14F-4D97-AF65-F5344CB8AC3E}">
        <p14:creationId xmlns:p14="http://schemas.microsoft.com/office/powerpoint/2010/main" val="23040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Simplificando</a:t>
            </a:r>
            <a:r>
              <a:rPr lang="en-US" dirty="0" smtClean="0"/>
              <a:t> el </a:t>
            </a:r>
            <a:r>
              <a:rPr lang="en-US" dirty="0" err="1" smtClean="0"/>
              <a:t>árbol</a:t>
            </a:r>
            <a:r>
              <a:rPr lang="en-US" dirty="0" smtClean="0"/>
              <a:t> visual</a:t>
            </a:r>
            <a:endParaRPr lang="en-US" dirty="0"/>
          </a:p>
        </p:txBody>
      </p:sp>
      <p:sp>
        <p:nvSpPr>
          <p:cNvPr id="4" name="Content Placeholder 3"/>
          <p:cNvSpPr>
            <a:spLocks noGrp="1"/>
          </p:cNvSpPr>
          <p:nvPr>
            <p:ph sz="quarter" idx="14"/>
          </p:nvPr>
        </p:nvSpPr>
        <p:spPr/>
        <p:txBody>
          <a:bodyPr/>
          <a:lstStyle/>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sp>
        <p:nvSpPr>
          <p:cNvPr id="5" name="Content Placeholder 4"/>
          <p:cNvSpPr>
            <a:spLocks noGrp="1"/>
          </p:cNvSpPr>
          <p:nvPr>
            <p:ph sz="quarter" idx="15"/>
          </p:nvPr>
        </p:nvSpPr>
        <p:spPr>
          <a:xfrm>
            <a:off x="6874326" y="1187620"/>
            <a:ext cx="5774870" cy="5670380"/>
          </a:xfrm>
        </p:spPr>
        <p:txBody>
          <a:bodyPr/>
          <a:lstStyle/>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cxnSp>
        <p:nvCxnSpPr>
          <p:cNvPr id="10" name="Straight Connector 9"/>
          <p:cNvCxnSpPr/>
          <p:nvPr/>
        </p:nvCxnSpPr>
        <p:spPr>
          <a:xfrm>
            <a:off x="6041571" y="1306286"/>
            <a:ext cx="0" cy="5159828"/>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699399" y="2655096"/>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699399" y="4495047"/>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7600756" y="1740695"/>
            <a:ext cx="2642035" cy="190575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15799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35122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189769984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2631008"/>
            <a:ext cx="7308458" cy="422699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95290" y="1551482"/>
            <a:ext cx="5924447" cy="5311353"/>
          </a:xfrm>
          <a:prstGeom prst="rect">
            <a:avLst/>
          </a:prstGeom>
        </p:spPr>
      </p:pic>
      <p:sp>
        <p:nvSpPr>
          <p:cNvPr id="2" name="Title 1"/>
          <p:cNvSpPr>
            <a:spLocks noGrp="1"/>
          </p:cNvSpPr>
          <p:nvPr>
            <p:ph type="title"/>
          </p:nvPr>
        </p:nvSpPr>
        <p:spPr/>
        <p:txBody>
          <a:bodyPr/>
          <a:lstStyle/>
          <a:p>
            <a:r>
              <a:rPr lang="en-US" dirty="0" err="1"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0095" y="4631960"/>
            <a:ext cx="8533386" cy="2262326"/>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3" y="964133"/>
            <a:ext cx="4591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5922130" y="3859600"/>
            <a:ext cx="3611615" cy="3020171"/>
          </a:xfrm>
          <a:prstGeom prst="rect">
            <a:avLst/>
          </a:prstGeom>
        </p:spPr>
      </p:pic>
      <p:pic>
        <p:nvPicPr>
          <p:cNvPr id="11" name="Picture 10"/>
          <p:cNvPicPr>
            <a:picLocks noChangeAspect="1"/>
          </p:cNvPicPr>
          <p:nvPr/>
        </p:nvPicPr>
        <p:blipFill rotWithShape="1">
          <a:blip r:embed="rId7"/>
          <a:srcRect r="65316" b="18781"/>
          <a:stretch/>
        </p:blipFill>
        <p:spPr>
          <a:xfrm>
            <a:off x="9497719" y="404734"/>
            <a:ext cx="2694281" cy="6475038"/>
          </a:xfrm>
          <a:prstGeom prst="rect">
            <a:avLst/>
          </a:prstGeom>
        </p:spPr>
      </p:pic>
      <p:pic>
        <p:nvPicPr>
          <p:cNvPr id="5" name="Picture 4"/>
          <p:cNvPicPr>
            <a:picLocks noChangeAspect="1"/>
          </p:cNvPicPr>
          <p:nvPr/>
        </p:nvPicPr>
        <p:blipFill>
          <a:blip r:embed="rId8"/>
          <a:stretch>
            <a:fillRect/>
          </a:stretch>
        </p:blipFill>
        <p:spPr>
          <a:xfrm>
            <a:off x="8654165" y="2867025"/>
            <a:ext cx="3552825" cy="3990975"/>
          </a:xfrm>
          <a:prstGeom prst="rect">
            <a:avLst/>
          </a:prstGeom>
        </p:spPr>
      </p:pic>
      <p:sp>
        <p:nvSpPr>
          <p:cNvPr id="12" name="Oval 11"/>
          <p:cNvSpPr/>
          <p:nvPr/>
        </p:nvSpPr>
        <p:spPr>
          <a:xfrm>
            <a:off x="-254832" y="2443398"/>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Oval 14"/>
          <p:cNvSpPr/>
          <p:nvPr/>
        </p:nvSpPr>
        <p:spPr>
          <a:xfrm>
            <a:off x="359764" y="4616971"/>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Oval 15"/>
          <p:cNvSpPr/>
          <p:nvPr/>
        </p:nvSpPr>
        <p:spPr>
          <a:xfrm>
            <a:off x="6220918" y="1034322"/>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Oval 16"/>
          <p:cNvSpPr/>
          <p:nvPr/>
        </p:nvSpPr>
        <p:spPr>
          <a:xfrm>
            <a:off x="5681272" y="39124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Oval 17"/>
          <p:cNvSpPr/>
          <p:nvPr/>
        </p:nvSpPr>
        <p:spPr>
          <a:xfrm>
            <a:off x="9458793" y="524656"/>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Oval 19"/>
          <p:cNvSpPr/>
          <p:nvPr/>
        </p:nvSpPr>
        <p:spPr>
          <a:xfrm>
            <a:off x="8604354" y="29980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Oval 20"/>
          <p:cNvSpPr/>
          <p:nvPr/>
        </p:nvSpPr>
        <p:spPr>
          <a:xfrm>
            <a:off x="1768840" y="1394087"/>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88385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a:t>El </a:t>
            </a:r>
            <a:r>
              <a:rPr lang="en-US" sz="2000" dirty="0" err="1"/>
              <a:t>viaje</a:t>
            </a:r>
            <a:r>
              <a:rPr lang="en-US" sz="2000" dirty="0"/>
              <a:t> de la </a:t>
            </a:r>
            <a:r>
              <a:rPr lang="en-US" sz="2000" dirty="0" err="1"/>
              <a:t>convergencia</a:t>
            </a:r>
            <a:endParaRPr lang="en-US" sz="2000" dirty="0"/>
          </a:p>
          <a:p>
            <a:pPr lvl="1"/>
            <a:r>
              <a:rPr lang="en-US" sz="2000" dirty="0"/>
              <a:t>Universal App Platform</a:t>
            </a:r>
            <a:endParaRPr lang="en-US" sz="3600" dirty="0"/>
          </a:p>
          <a:p>
            <a:r>
              <a:rPr lang="en-US" sz="3600" dirty="0" err="1"/>
              <a:t>Mejoras</a:t>
            </a:r>
            <a:r>
              <a:rPr lang="en-US" sz="3600" dirty="0"/>
              <a:t> </a:t>
            </a:r>
            <a:r>
              <a:rPr lang="en-US" sz="3600" dirty="0" err="1"/>
              <a:t>en</a:t>
            </a:r>
            <a:r>
              <a:rPr lang="en-US" sz="3600" dirty="0"/>
              <a:t> </a:t>
            </a:r>
            <a:r>
              <a:rPr lang="en-US" sz="3600" dirty="0" err="1"/>
              <a:t>estados</a:t>
            </a:r>
            <a:r>
              <a:rPr lang="en-US" sz="3600" dirty="0"/>
              <a:t> </a:t>
            </a:r>
            <a:r>
              <a:rPr lang="en-US" sz="3600" dirty="0" err="1"/>
              <a:t>visuales</a:t>
            </a:r>
            <a:endParaRPr lang="en-US" sz="3600" dirty="0"/>
          </a:p>
          <a:p>
            <a:pPr lvl="1"/>
            <a:r>
              <a:rPr lang="en-US" sz="2000" dirty="0" err="1"/>
              <a:t>Estrategias</a:t>
            </a:r>
            <a:r>
              <a:rPr lang="en-US" sz="2000" dirty="0"/>
              <a:t> para interfaces </a:t>
            </a:r>
            <a:r>
              <a:rPr lang="en-US" sz="2000" dirty="0" err="1"/>
              <a:t>adaptativas</a:t>
            </a:r>
            <a:endParaRPr lang="en-US" sz="2000" dirty="0"/>
          </a:p>
          <a:p>
            <a:pPr lvl="1"/>
            <a:r>
              <a:rPr lang="en-US" sz="2000" dirty="0"/>
              <a:t>XAML Views </a:t>
            </a:r>
            <a:r>
              <a:rPr lang="en-US" sz="2000" dirty="0" err="1"/>
              <a:t>por</a:t>
            </a:r>
            <a:r>
              <a:rPr lang="en-US" sz="2000" dirty="0"/>
              <a:t> </a:t>
            </a:r>
            <a:r>
              <a:rPr lang="en-US" sz="2000" dirty="0" err="1"/>
              <a:t>dispositivo</a:t>
            </a:r>
            <a:endParaRPr lang="en-US" sz="2000" dirty="0"/>
          </a:p>
          <a:p>
            <a:pPr lvl="1"/>
            <a:r>
              <a:rPr lang="en-US" sz="2000" dirty="0"/>
              <a:t>El control Relative Panel</a:t>
            </a:r>
          </a:p>
          <a:p>
            <a:pPr lvl="1"/>
            <a:r>
              <a:rPr lang="en-US" sz="2000" dirty="0"/>
              <a:t>Adaptive Triggers</a:t>
            </a:r>
            <a:endParaRPr lang="en-US" sz="3600" dirty="0"/>
          </a:p>
          <a:p>
            <a:r>
              <a:rPr lang="en-US" sz="3600" dirty="0"/>
              <a:t>Vistas </a:t>
            </a:r>
            <a:r>
              <a:rPr lang="en-US" sz="3600" dirty="0" err="1"/>
              <a:t>por</a:t>
            </a:r>
            <a:r>
              <a:rPr lang="en-US" sz="3600" dirty="0"/>
              <a:t> </a:t>
            </a:r>
            <a:r>
              <a:rPr lang="en-US" sz="3600" dirty="0" err="1"/>
              <a:t>familias</a:t>
            </a:r>
            <a:r>
              <a:rPr lang="en-US" sz="3600" dirty="0"/>
              <a:t> de </a:t>
            </a:r>
          </a:p>
          <a:p>
            <a:r>
              <a:rPr lang="en-US" sz="3600" dirty="0" err="1"/>
              <a:t>dispositivos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900237"/>
            <a:ext cx="4000500" cy="3057525"/>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91263" y="1947863"/>
            <a:ext cx="4591050"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err="1" smtClean="0"/>
              <a:t>Comportamiento</a:t>
            </a:r>
            <a:endParaRPr lang="en-US" dirty="0"/>
          </a:p>
        </p:txBody>
      </p:sp>
      <p:sp>
        <p:nvSpPr>
          <p:cNvPr id="5" name="Rectangle 4"/>
          <p:cNvSpPr/>
          <p:nvPr/>
        </p:nvSpPr>
        <p:spPr>
          <a:xfrm>
            <a:off x="6738936" y="2249487"/>
            <a:ext cx="4143375"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9353549" y="2249488"/>
            <a:ext cx="1530351"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8" name="Picture 3" descr="\\windesign\Shared\zachshal\Assets\Hands\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019" y="2374049"/>
            <a:ext cx="2126668" cy="4877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291262" y="1947863"/>
            <a:ext cx="4582478" cy="3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1400" dirty="0" smtClean="0">
                <a:solidFill>
                  <a:schemeClr val="bg1"/>
                </a:solidFill>
              </a:rPr>
              <a:t>Your Windows App</a:t>
            </a:r>
          </a:p>
        </p:txBody>
      </p:sp>
    </p:spTree>
    <p:extLst>
      <p:ext uri="{BB962C8B-B14F-4D97-AF65-F5344CB8AC3E}">
        <p14:creationId xmlns:p14="http://schemas.microsoft.com/office/powerpoint/2010/main" val="82257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3" y="1761899"/>
            <a:ext cx="45339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5262750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5856" y="2772232"/>
            <a:ext cx="3810194" cy="135255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SplitView.Pane</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rgbClr val="0078D7">
                    <a:lumMod val="75000"/>
                  </a:srgb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8834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14356" y="2990850"/>
            <a:ext cx="20766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SplitView.Content</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endParaRPr lang="en-US" sz="2400" b="0" dirty="0" smtClean="0">
              <a:solidFill>
                <a:schemeClr val="accent1">
                  <a:lumMod val="75000"/>
                </a:schemeClr>
              </a:solidFill>
              <a:latin typeface="Consolas" panose="020B0609020204030204" pitchFamily="49" charset="0"/>
              <a:cs typeface="Consolas" panose="020B0609020204030204" pitchFamily="49" charset="0"/>
            </a:endParaRP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a:solidFill>
                  <a:srgbClr val="A80000"/>
                </a:solidFill>
                <a:latin typeface="Consolas" panose="020B0609020204030204" pitchFamily="49" charset="0"/>
                <a:cs typeface="Consolas" panose="020B0609020204030204" pitchFamily="49" charset="0"/>
              </a:rPr>
              <a:t>Frame</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4309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5656" y="4241800"/>
            <a:ext cx="56961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Propiedades</a:t>
            </a:r>
            <a:r>
              <a:rPr lang="en-US" dirty="0" smtClean="0"/>
              <a:t> del </a:t>
            </a:r>
            <a:r>
              <a:rPr lang="en-US" dirty="0" err="1" smtClean="0"/>
              <a:t>SplitView</a:t>
            </a:r>
            <a:endParaRPr lang="en-US" dirty="0"/>
          </a:p>
        </p:txBody>
      </p:sp>
      <p:sp>
        <p:nvSpPr>
          <p:cNvPr id="7" name="Text Placeholder 6"/>
          <p:cNvSpPr>
            <a:spLocks noGrp="1"/>
          </p:cNvSpPr>
          <p:nvPr>
            <p:ph type="body" sz="quarter" idx="10"/>
          </p:nvPr>
        </p:nvSpPr>
        <p:spPr/>
        <p:txBody>
          <a:bodyPr/>
          <a:lstStyle/>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smtClean="0">
                <a:solidFill>
                  <a:srgbClr val="A80000"/>
                </a:solidFill>
                <a:latin typeface="Consolas" panose="020B0609020204030204" pitchFamily="49" charset="0"/>
                <a:cs typeface="Consolas" panose="020B0609020204030204" pitchFamily="49" charset="0"/>
              </a:rPr>
              <a:t>SplitView</a:t>
            </a:r>
            <a:endParaRPr lang="en-US" sz="2400" b="0" dirty="0" smtClean="0">
              <a:solidFill>
                <a:srgbClr val="A80000"/>
              </a:solidFill>
              <a:latin typeface="Consolas" panose="020B0609020204030204" pitchFamily="49" charset="0"/>
              <a:cs typeface="Consolas" panose="020B0609020204030204" pitchFamily="49" charset="0"/>
            </a:endParaRP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IsPaneOpen</a:t>
            </a:r>
            <a:r>
              <a:rPr lang="en-US" sz="2400" b="0" dirty="0">
                <a:solidFill>
                  <a:schemeClr val="accent1">
                    <a:lumMod val="75000"/>
                  </a:schemeClr>
                </a:solidFill>
                <a:latin typeface="Consolas" panose="020B0609020204030204" pitchFamily="49" charset="0"/>
                <a:cs typeface="Consolas" panose="020B0609020204030204" pitchFamily="49" charset="0"/>
              </a:rPr>
              <a:t>="False"</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CompactPaneLength</a:t>
            </a:r>
            <a:r>
              <a:rPr lang="en-US" sz="2400" b="0" dirty="0">
                <a:solidFill>
                  <a:schemeClr val="accent1">
                    <a:lumMod val="75000"/>
                  </a:schemeClr>
                </a:solidFill>
                <a:latin typeface="Consolas" panose="020B0609020204030204" pitchFamily="49" charset="0"/>
                <a:cs typeface="Consolas" panose="020B0609020204030204" pitchFamily="49" charset="0"/>
              </a:rPr>
              <a:t>="150"</a:t>
            </a:r>
          </a:p>
          <a:p>
            <a:r>
              <a:rPr lang="en-US" sz="2400" b="0" dirty="0" smtClean="0">
                <a:solidFill>
                  <a:srgbClr val="A80000"/>
                </a:solidFill>
                <a:latin typeface="Consolas" panose="020B0609020204030204" pitchFamily="49" charset="0"/>
                <a:cs typeface="Consolas" panose="020B0609020204030204" pitchFamily="49" charset="0"/>
              </a:rPr>
              <a:t>	</a:t>
            </a:r>
            <a:r>
              <a:rPr lang="en-US" sz="2400" b="0" dirty="0" err="1" smtClean="0">
                <a:solidFill>
                  <a:srgbClr val="A80000"/>
                </a:solidFill>
                <a:latin typeface="Consolas" panose="020B0609020204030204" pitchFamily="49" charset="0"/>
                <a:cs typeface="Consolas" panose="020B0609020204030204" pitchFamily="49" charset="0"/>
              </a:rPr>
              <a:t>OpenPaneLength</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smtClean="0">
                <a:solidFill>
                  <a:schemeClr val="accent1">
                    <a:lumMod val="75000"/>
                  </a:schemeClr>
                </a:solidFill>
                <a:latin typeface="Consolas" panose="020B0609020204030204" pitchFamily="49" charset="0"/>
                <a:cs typeface="Consolas" panose="020B0609020204030204" pitchFamily="49" charset="0"/>
              </a:rPr>
              <a:t>50</a:t>
            </a:r>
            <a:r>
              <a:rPr lang="en-US" sz="2400" b="0" dirty="0">
                <a:solidFill>
                  <a:schemeClr val="accent1">
                    <a:lumMod val="75000"/>
                  </a:schemeClr>
                </a:solidFill>
                <a:latin typeface="Consolas" panose="020B0609020204030204" pitchFamily="49" charset="0"/>
                <a:cs typeface="Consolas" panose="020B0609020204030204" pitchFamily="49" charset="0"/>
              </a:rPr>
              <a:t>"</a:t>
            </a:r>
          </a:p>
          <a:p>
            <a:r>
              <a:rPr lang="en-US" sz="2400" b="0" dirty="0" smtClean="0">
                <a:solidFill>
                  <a:srgbClr val="A80000"/>
                </a:solidFill>
                <a:latin typeface="Consolas" panose="020B0609020204030204" pitchFamily="49" charset="0"/>
                <a:cs typeface="Consolas" panose="020B0609020204030204" pitchFamily="49" charset="0"/>
              </a:rPr>
              <a:t>	Placement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smtClean="0">
                <a:solidFill>
                  <a:schemeClr val="accent1">
                    <a:lumMod val="75000"/>
                  </a:schemeClr>
                </a:solidFill>
                <a:latin typeface="Consolas" panose="020B0609020204030204" pitchFamily="49" charset="0"/>
                <a:cs typeface="Consolas" panose="020B0609020204030204" pitchFamily="49" charset="0"/>
              </a:rPr>
              <a:t>Right|Left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PaneDisplayMode</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2400" b="0" dirty="0" smtClean="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tx1">
                    <a:lumMod val="60000"/>
                    <a:lumOff val="40000"/>
                  </a:schemeClr>
                </a:solidFill>
                <a:latin typeface="Consolas" panose="020B0609020204030204" pitchFamily="49" charset="0"/>
                <a:cs typeface="Consolas" panose="020B0609020204030204" pitchFamily="49" charset="0"/>
              </a:rPr>
              <a:t>	 &lt;</a:t>
            </a:r>
            <a:r>
              <a:rPr lang="en-US" sz="2400" b="0" dirty="0" err="1" smtClean="0">
                <a:solidFill>
                  <a:schemeClr val="tx1">
                    <a:lumMod val="60000"/>
                    <a:lumOff val="40000"/>
                  </a:schemeClr>
                </a:solidFill>
                <a:latin typeface="Consolas" panose="020B0609020204030204" pitchFamily="49" charset="0"/>
                <a:cs typeface="Consolas" panose="020B0609020204030204" pitchFamily="49" charset="0"/>
              </a:rPr>
              <a:t>SplitView.Content</a:t>
            </a:r>
            <a:r>
              <a:rPr lang="en-US" sz="2400" b="0" dirty="0" smtClean="0">
                <a:solidFill>
                  <a:schemeClr val="tx1">
                    <a:lumMod val="60000"/>
                    <a:lumOff val="40000"/>
                  </a:schemeClr>
                </a:solidFill>
                <a:latin typeface="Consolas" panose="020B0609020204030204" pitchFamily="49" charset="0"/>
                <a:cs typeface="Consolas" panose="020B0609020204030204" pitchFamily="49" charset="0"/>
              </a:rPr>
              <a:t> /&gt;</a:t>
            </a:r>
            <a:endParaRPr lang="en-US" sz="2400" b="0" dirty="0">
              <a:solidFill>
                <a:schemeClr val="tx1">
                  <a:lumMod val="60000"/>
                  <a:lumOff val="40000"/>
                </a:schemeClr>
              </a:solidFill>
              <a:latin typeface="Consolas" panose="020B0609020204030204" pitchFamily="49" charset="0"/>
              <a:cs typeface="Consolas" panose="020B0609020204030204" pitchFamily="49" charset="0"/>
            </a:endParaRPr>
          </a:p>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115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SplitView.PaneDisplayMode</a:t>
            </a:r>
            <a:endParaRPr lang="en-US" dirty="0"/>
          </a:p>
        </p:txBody>
      </p:sp>
      <p:graphicFrame>
        <p:nvGraphicFramePr>
          <p:cNvPr id="6" name="Content Placeholder 3"/>
          <p:cNvGraphicFramePr>
            <a:graphicFrameLocks/>
          </p:cNvGraphicFramePr>
          <p:nvPr>
            <p:extLst/>
          </p:nvPr>
        </p:nvGraphicFramePr>
        <p:xfrm>
          <a:off x="1175657" y="1187450"/>
          <a:ext cx="9071429" cy="5276016"/>
        </p:xfrm>
        <a:graphic>
          <a:graphicData uri="http://schemas.openxmlformats.org/drawingml/2006/table">
            <a:tbl>
              <a:tblPr firstRow="1" bandRow="1">
                <a:tableStyleId>{2D5ABB26-0587-4C30-8999-92F81FD0307C}</a:tableStyleId>
              </a:tblPr>
              <a:tblGrid>
                <a:gridCol w="3236686">
                  <a:extLst>
                    <a:ext uri="{9D8B030D-6E8A-4147-A177-3AD203B41FA5}">
                      <a16:colId xmlns:a16="http://schemas.microsoft.com/office/drawing/2014/main" xmlns="" val="20000"/>
                    </a:ext>
                  </a:extLst>
                </a:gridCol>
                <a:gridCol w="3004457">
                  <a:extLst>
                    <a:ext uri="{9D8B030D-6E8A-4147-A177-3AD203B41FA5}">
                      <a16:colId xmlns:a16="http://schemas.microsoft.com/office/drawing/2014/main" xmlns="" val="20001"/>
                    </a:ext>
                  </a:extLst>
                </a:gridCol>
                <a:gridCol w="2830286">
                  <a:extLst>
                    <a:ext uri="{9D8B030D-6E8A-4147-A177-3AD203B41FA5}">
                      <a16:colId xmlns:a16="http://schemas.microsoft.com/office/drawing/2014/main" xmlns="" val="20002"/>
                    </a:ext>
                  </a:extLst>
                </a:gridCol>
              </a:tblGrid>
              <a:tr h="761743">
                <a:tc>
                  <a:txBody>
                    <a:bodyPr/>
                    <a:lstStyle/>
                    <a:p>
                      <a:pPr algn="l" fontAlgn="base"/>
                      <a:endParaRPr lang="en-US" sz="2400" b="0" i="0" u="sng" cap="none" spc="0" dirty="0">
                        <a:ln>
                          <a:noFill/>
                        </a:ln>
                        <a:solidFill>
                          <a:schemeClr val="tx1"/>
                        </a:solidFill>
                        <a:effectLst/>
                        <a:latin typeface="+mj-lt"/>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extLst>
                  <a:ext uri="{0D108BD9-81ED-4DB2-BD59-A6C34878D82A}">
                    <a16:rowId xmlns:a16="http://schemas.microsoft.com/office/drawing/2014/main" xmlns="" val="10000"/>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rtl="0"/>
                      <a:endParaRPr lang="en-US" b="0" cap="none" spc="0" dirty="0" smtClean="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1"/>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2"/>
                  </a:ext>
                </a:extLst>
              </a:tr>
              <a:tr h="1105644">
                <a:tc>
                  <a:txBody>
                    <a:bodyPr/>
                    <a:lstStyle/>
                    <a:p>
                      <a:pPr algn="r" fontAlgn="base">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3"/>
                  </a:ext>
                </a:extLst>
              </a:tr>
              <a:tr h="1105644">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24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4"/>
                  </a:ext>
                </a:extLst>
              </a:tr>
            </a:tbl>
          </a:graphicData>
        </a:graphic>
      </p:graphicFrame>
      <p:grpSp>
        <p:nvGrpSpPr>
          <p:cNvPr id="33" name="Group 32"/>
          <p:cNvGrpSpPr/>
          <p:nvPr/>
        </p:nvGrpSpPr>
        <p:grpSpPr>
          <a:xfrm>
            <a:off x="4761289" y="2249714"/>
            <a:ext cx="2319217" cy="89536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4" name="Group 33"/>
          <p:cNvGrpSpPr/>
          <p:nvPr/>
        </p:nvGrpSpPr>
        <p:grpSpPr>
          <a:xfrm>
            <a:off x="4761289" y="3287923"/>
            <a:ext cx="2319217" cy="89535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2" name="Group 31"/>
          <p:cNvGrpSpPr/>
          <p:nvPr/>
        </p:nvGrpSpPr>
        <p:grpSpPr>
          <a:xfrm>
            <a:off x="7666611" y="2249714"/>
            <a:ext cx="2319217" cy="89535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5" name="Group 34"/>
          <p:cNvGrpSpPr/>
          <p:nvPr/>
        </p:nvGrpSpPr>
        <p:grpSpPr>
          <a:xfrm>
            <a:off x="7666611" y="3287923"/>
            <a:ext cx="2319217" cy="89535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8" name="Group 37"/>
          <p:cNvGrpSpPr/>
          <p:nvPr/>
        </p:nvGrpSpPr>
        <p:grpSpPr>
          <a:xfrm>
            <a:off x="4761289" y="5353040"/>
            <a:ext cx="2319217" cy="89536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9" name="Group 38"/>
          <p:cNvGrpSpPr/>
          <p:nvPr/>
        </p:nvGrpSpPr>
        <p:grpSpPr>
          <a:xfrm>
            <a:off x="7666611" y="5353040"/>
            <a:ext cx="2319217" cy="89536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7" name="Group 36"/>
          <p:cNvGrpSpPr/>
          <p:nvPr/>
        </p:nvGrpSpPr>
        <p:grpSpPr>
          <a:xfrm>
            <a:off x="4751071" y="4306616"/>
            <a:ext cx="2319217" cy="89536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6" name="Group 35"/>
          <p:cNvGrpSpPr/>
          <p:nvPr/>
        </p:nvGrpSpPr>
        <p:grpSpPr>
          <a:xfrm>
            <a:off x="7656393" y="4306616"/>
            <a:ext cx="2319217" cy="89536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291371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smtClean="0"/>
              <a:t>SplitView</a:t>
            </a:r>
            <a:endParaRPr lang="en-US" dirty="0"/>
          </a:p>
        </p:txBody>
      </p:sp>
    </p:spTree>
    <p:extLst>
      <p:ext uri="{BB962C8B-B14F-4D97-AF65-F5344CB8AC3E}">
        <p14:creationId xmlns:p14="http://schemas.microsoft.com/office/powerpoint/2010/main" val="10645887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69239" y="110274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04670" y="6007267"/>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923330"/>
          </a:xfrm>
          <a:prstGeom prst="rect">
            <a:avLst/>
          </a:prstGeom>
          <a:noFill/>
        </p:spPr>
        <p:txBody>
          <a:bodyPr wrap="square" rtlCol="0">
            <a:spAutoFit/>
          </a:bodyPr>
          <a:lstStyle/>
          <a:p>
            <a:pPr defTabSz="914225"/>
            <a:r>
              <a:rPr lang="en-US" dirty="0" err="1" smtClean="0">
                <a:solidFill>
                  <a:prstClr val="black"/>
                </a:solidFill>
                <a:latin typeface="Segoe UI Light" panose="020B0502040204020203" pitchFamily="34" charset="0"/>
                <a:cs typeface="Segoe UI Light" panose="020B0502040204020203" pitchFamily="34" charset="0"/>
              </a:rPr>
              <a:t>Comandos</a:t>
            </a:r>
            <a:r>
              <a:rPr lang="en-US" dirty="0" smtClean="0">
                <a:solidFill>
                  <a:prstClr val="black"/>
                </a:solidFill>
                <a:latin typeface="Segoe UI Light" panose="020B0502040204020203" pitchFamily="34" charset="0"/>
                <a:cs typeface="Segoe UI Light" panose="020B0502040204020203" pitchFamily="34" charset="0"/>
              </a:rPr>
              <a:t> </a:t>
            </a:r>
            <a:r>
              <a:rPr lang="en-US" dirty="0" err="1" smtClean="0">
                <a:solidFill>
                  <a:prstClr val="black"/>
                </a:solidFill>
                <a:latin typeface="Segoe UI Light" panose="020B0502040204020203" pitchFamily="34" charset="0"/>
                <a:cs typeface="Segoe UI Light" panose="020B0502040204020203" pitchFamily="34" charset="0"/>
              </a:rPr>
              <a:t>en</a:t>
            </a:r>
            <a:r>
              <a:rPr lang="en-US" dirty="0" smtClean="0">
                <a:solidFill>
                  <a:prstClr val="black"/>
                </a:solidFill>
                <a:latin typeface="Segoe UI Light" panose="020B0502040204020203" pitchFamily="34" charset="0"/>
                <a:cs typeface="Segoe UI Light" panose="020B0502040204020203" pitchFamily="34" charset="0"/>
              </a:rPr>
              <a:t> la parte superior VS inferior</a:t>
            </a:r>
            <a:endParaRPr lang="en-US"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349320" y="5058496"/>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691971" y="5058496"/>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518968"/>
            <a:ext cx="1254057" cy="2285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9440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3491397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37708"/>
          </a:xfrm>
        </p:spPr>
        <p:txBody>
          <a:bodyPr/>
          <a:lstStyle/>
          <a:p>
            <a:r>
              <a:rPr lang="en-US" dirty="0" err="1" smtClean="0">
                <a:solidFill>
                  <a:schemeClr val="tx1">
                    <a:lumMod val="50000"/>
                  </a:schemeClr>
                </a:solidFill>
              </a:rPr>
              <a:t>Cuando</a:t>
            </a:r>
            <a:r>
              <a:rPr lang="en-US" dirty="0" smtClean="0">
                <a:solidFill>
                  <a:schemeClr val="tx1">
                    <a:lumMod val="50000"/>
                  </a:schemeClr>
                </a:solidFill>
              </a:rPr>
              <a:t> </a:t>
            </a:r>
            <a:r>
              <a:rPr lang="en-US" sz="3529" dirty="0" err="1" smtClean="0">
                <a:solidFill>
                  <a:schemeClr val="tx1">
                    <a:lumMod val="50000"/>
                  </a:schemeClr>
                </a:solidFill>
                <a:latin typeface="Consolas" panose="020B0609020204030204" pitchFamily="49" charset="0"/>
                <a:cs typeface="Consolas" panose="020B0609020204030204" pitchFamily="49" charset="0"/>
              </a:rPr>
              <a:t>ApiInformation</a:t>
            </a:r>
            <a:r>
              <a:rPr lang="en-US" sz="3529" dirty="0" smtClean="0">
                <a:solidFill>
                  <a:schemeClr val="tx1">
                    <a:lumMod val="50000"/>
                  </a:schemeClr>
                </a:solidFill>
              </a:rPr>
              <a:t> </a:t>
            </a:r>
            <a:r>
              <a:rPr lang="en-US" dirty="0" smtClean="0">
                <a:solidFill>
                  <a:schemeClr val="tx1">
                    <a:lumMod val="50000"/>
                  </a:schemeClr>
                </a:solidFill>
              </a:rPr>
              <a:t>no </a:t>
            </a:r>
            <a:r>
              <a:rPr lang="en-US" dirty="0" err="1" smtClean="0">
                <a:solidFill>
                  <a:schemeClr val="tx1">
                    <a:lumMod val="50000"/>
                  </a:schemeClr>
                </a:solidFill>
              </a:rPr>
              <a:t>es</a:t>
            </a:r>
            <a:r>
              <a:rPr lang="en-US" dirty="0" smtClean="0">
                <a:solidFill>
                  <a:schemeClr val="tx1">
                    <a:lumMod val="50000"/>
                  </a:schemeClr>
                </a:solidFill>
              </a:rPr>
              <a:t> </a:t>
            </a:r>
          </a:p>
          <a:p>
            <a:r>
              <a:rPr lang="en-US" dirty="0" err="1" smtClean="0">
                <a:solidFill>
                  <a:schemeClr val="tx1">
                    <a:lumMod val="50000"/>
                  </a:schemeClr>
                </a:solidFill>
              </a:rPr>
              <a:t>suficiente</a:t>
            </a:r>
            <a:endParaRPr lang="en-US" dirty="0" smtClean="0">
              <a:solidFill>
                <a:schemeClr val="tx1">
                  <a:lumMod val="50000"/>
                </a:schemeClr>
              </a:solidFill>
            </a:endParaRPr>
          </a:p>
          <a:p>
            <a:r>
              <a:rPr lang="en-US" dirty="0" err="1" smtClean="0">
                <a:solidFill>
                  <a:schemeClr val="tx1">
                    <a:lumMod val="50000"/>
                  </a:schemeClr>
                </a:solidFill>
              </a:rPr>
              <a:t>Utilizamos</a:t>
            </a:r>
            <a:r>
              <a:rPr lang="en-US" dirty="0" smtClean="0">
                <a:solidFill>
                  <a:schemeClr val="tx1">
                    <a:lumMod val="50000"/>
                  </a:schemeClr>
                </a:solidFill>
              </a:rPr>
              <a:t> </a:t>
            </a:r>
            <a:r>
              <a:rPr lang="en-US" dirty="0" err="1" smtClean="0">
                <a:solidFill>
                  <a:schemeClr val="tx1">
                    <a:lumMod val="50000"/>
                  </a:schemeClr>
                </a:solidFill>
              </a:rPr>
              <a:t>familias</a:t>
            </a:r>
            <a:r>
              <a:rPr lang="en-US" dirty="0" smtClean="0">
                <a:solidFill>
                  <a:schemeClr val="tx1">
                    <a:lumMod val="50000"/>
                  </a:schemeClr>
                </a:solidFill>
              </a:rPr>
              <a:t> de </a:t>
            </a:r>
            <a:r>
              <a:rPr lang="en-US" dirty="0" err="1" smtClean="0">
                <a:solidFill>
                  <a:schemeClr val="tx1">
                    <a:lumMod val="50000"/>
                  </a:schemeClr>
                </a:solidFill>
              </a:rPr>
              <a:t>dispositivos</a:t>
            </a:r>
            <a:r>
              <a:rPr lang="en-US" dirty="0" smtClean="0">
                <a:solidFill>
                  <a:schemeClr val="tx1">
                    <a:lumMod val="50000"/>
                  </a:schemeClr>
                </a:solidFill>
              </a:rPr>
              <a:t> </a:t>
            </a:r>
            <a:r>
              <a:rPr lang="en-US" dirty="0" err="1" smtClean="0">
                <a:solidFill>
                  <a:schemeClr val="tx1">
                    <a:lumMod val="50000"/>
                  </a:schemeClr>
                </a:solidFill>
              </a:rPr>
              <a:t>como</a:t>
            </a:r>
            <a:endParaRPr lang="en-US" dirty="0" smtClean="0">
              <a:solidFill>
                <a:schemeClr val="tx1">
                  <a:lumMod val="50000"/>
                </a:schemeClr>
              </a:solidFill>
            </a:endParaRPr>
          </a:p>
          <a:p>
            <a:r>
              <a:rPr lang="en-US" dirty="0" smtClean="0">
                <a:solidFill>
                  <a:schemeClr val="tx1">
                    <a:lumMod val="50000"/>
                  </a:schemeClr>
                </a:solidFill>
              </a:rPr>
              <a:t>Xbox y Surface </a:t>
            </a:r>
            <a:r>
              <a:rPr lang="en-US" dirty="0">
                <a:solidFill>
                  <a:schemeClr val="tx1">
                    <a:lumMod val="50000"/>
                  </a:schemeClr>
                </a:solidFill>
              </a:rPr>
              <a:t>Hub</a:t>
            </a:r>
          </a:p>
          <a:p>
            <a:endParaRPr lang="en-US" dirty="0" smtClean="0">
              <a:solidFill>
                <a:schemeClr val="tx1">
                  <a:lumMod val="50000"/>
                </a:schemeClr>
              </a:solidFill>
            </a:endParaRPr>
          </a:p>
        </p:txBody>
      </p:sp>
      <p:sp>
        <p:nvSpPr>
          <p:cNvPr id="2" name="Title 1"/>
          <p:cNvSpPr>
            <a:spLocks noGrp="1"/>
          </p:cNvSpPr>
          <p:nvPr>
            <p:ph type="title"/>
          </p:nvPr>
        </p:nvSpPr>
        <p:spPr/>
        <p:txBody>
          <a:bodyPr/>
          <a:lstStyle/>
          <a:p>
            <a:r>
              <a:rPr lang="en-US" dirty="0" err="1" smtClean="0"/>
              <a:t>Adapta</a:t>
            </a:r>
            <a:r>
              <a:rPr lang="en-US" dirty="0" smtClean="0"/>
              <a:t> la </a:t>
            </a:r>
            <a:r>
              <a:rPr lang="en-US" dirty="0" err="1" smtClean="0"/>
              <a:t>experiencia</a:t>
            </a:r>
            <a:r>
              <a:rPr lang="en-US" dirty="0" smtClean="0"/>
              <a:t> de </a:t>
            </a:r>
            <a:r>
              <a:rPr lang="en-US" dirty="0" err="1" smtClean="0"/>
              <a:t>usuario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679" y="1327878"/>
            <a:ext cx="2988083" cy="3213963"/>
          </a:xfrm>
          <a:prstGeom prst="rect">
            <a:avLst/>
          </a:prstGeom>
        </p:spPr>
      </p:pic>
    </p:spTree>
    <p:extLst>
      <p:ext uri="{BB962C8B-B14F-4D97-AF65-F5344CB8AC3E}">
        <p14:creationId xmlns:p14="http://schemas.microsoft.com/office/powerpoint/2010/main" val="155445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Comenzamos</a:t>
            </a:r>
            <a:r>
              <a:rPr lang="en-US" dirty="0" smtClean="0"/>
              <a:t>!</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6"/>
            <a:ext cx="11653523" cy="3212931"/>
          </a:xfrm>
        </p:spPr>
        <p:txBody>
          <a:bodyPr/>
          <a:lstStyle/>
          <a:p>
            <a:r>
              <a:rPr lang="en-US" dirty="0" err="1" smtClean="0">
                <a:solidFill>
                  <a:schemeClr val="tx1">
                    <a:lumMod val="50000"/>
                  </a:schemeClr>
                </a:solidFill>
              </a:rPr>
              <a:t>Debemos</a:t>
            </a:r>
            <a:r>
              <a:rPr lang="en-US" dirty="0" smtClean="0">
                <a:solidFill>
                  <a:schemeClr val="tx1">
                    <a:lumMod val="50000"/>
                  </a:schemeClr>
                </a:solidFill>
              </a:rPr>
              <a:t> </a:t>
            </a:r>
            <a:r>
              <a:rPr lang="en-US" dirty="0" err="1" smtClean="0">
                <a:solidFill>
                  <a:schemeClr val="tx1">
                    <a:lumMod val="50000"/>
                  </a:schemeClr>
                </a:solidFill>
              </a:rPr>
              <a:t>determinar</a:t>
            </a:r>
            <a:r>
              <a:rPr lang="en-US" dirty="0" smtClean="0">
                <a:solidFill>
                  <a:schemeClr val="tx1">
                    <a:lumMod val="50000"/>
                  </a:schemeClr>
                </a:solidFill>
              </a:rPr>
              <a:t> </a:t>
            </a:r>
            <a:r>
              <a:rPr lang="en-US" dirty="0" err="1" smtClean="0">
                <a:solidFill>
                  <a:schemeClr val="tx1">
                    <a:lumMod val="50000"/>
                  </a:schemeClr>
                </a:solidFill>
              </a:rPr>
              <a:t>escenarios</a:t>
            </a:r>
            <a:r>
              <a:rPr lang="en-US" dirty="0" smtClean="0">
                <a:solidFill>
                  <a:schemeClr val="tx1">
                    <a:lumMod val="50000"/>
                  </a:schemeClr>
                </a:solidFill>
              </a:rPr>
              <a:t> </a:t>
            </a:r>
            <a:r>
              <a:rPr lang="en-US" dirty="0" err="1" smtClean="0">
                <a:solidFill>
                  <a:schemeClr val="tx1">
                    <a:lumMod val="50000"/>
                  </a:schemeClr>
                </a:solidFill>
              </a:rPr>
              <a:t>donde</a:t>
            </a:r>
            <a:r>
              <a:rPr lang="en-US" dirty="0" smtClean="0">
                <a:solidFill>
                  <a:schemeClr val="tx1">
                    <a:lumMod val="50000"/>
                  </a:schemeClr>
                </a:solidFill>
              </a:rPr>
              <a:t> sea </a:t>
            </a:r>
            <a:r>
              <a:rPr lang="en-US" dirty="0" err="1" smtClean="0">
                <a:solidFill>
                  <a:schemeClr val="tx1">
                    <a:lumMod val="50000"/>
                  </a:schemeClr>
                </a:solidFill>
              </a:rPr>
              <a:t>necesario</a:t>
            </a:r>
            <a:endParaRPr lang="en-US" dirty="0" smtClean="0">
              <a:solidFill>
                <a:schemeClr val="tx1">
                  <a:lumMod val="50000"/>
                </a:schemeClr>
              </a:solidFill>
            </a:endParaRPr>
          </a:p>
          <a:p>
            <a:r>
              <a:rPr lang="en-US" dirty="0" err="1" smtClean="0">
                <a:solidFill>
                  <a:schemeClr val="tx1">
                    <a:lumMod val="50000"/>
                  </a:schemeClr>
                </a:solidFill>
              </a:rPr>
              <a:t>Creamos</a:t>
            </a:r>
            <a:r>
              <a:rPr lang="en-US" dirty="0" smtClean="0">
                <a:solidFill>
                  <a:schemeClr val="tx1">
                    <a:lumMod val="50000"/>
                  </a:schemeClr>
                </a:solidFill>
              </a:rPr>
              <a:t> vistas </a:t>
            </a:r>
            <a:r>
              <a:rPr lang="en-US" dirty="0" err="1" smtClean="0">
                <a:solidFill>
                  <a:schemeClr val="tx1">
                    <a:lumMod val="50000"/>
                  </a:schemeClr>
                </a:solidFill>
              </a:rPr>
              <a:t>específicas</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estos</a:t>
            </a:r>
            <a:r>
              <a:rPr lang="en-US" dirty="0" smtClean="0">
                <a:solidFill>
                  <a:schemeClr val="tx1">
                    <a:lumMod val="50000"/>
                  </a:schemeClr>
                </a:solidFill>
              </a:rPr>
              <a:t> </a:t>
            </a:r>
            <a:r>
              <a:rPr lang="en-US" dirty="0" err="1" smtClean="0">
                <a:solidFill>
                  <a:schemeClr val="tx1">
                    <a:lumMod val="50000"/>
                  </a:schemeClr>
                </a:solidFill>
              </a:rPr>
              <a:t>casos</a:t>
            </a:r>
            <a:endParaRPr lang="en-US" dirty="0" smtClean="0">
              <a:solidFill>
                <a:schemeClr val="tx1">
                  <a:lumMod val="50000"/>
                </a:schemeClr>
              </a:solidFill>
            </a:endParaRPr>
          </a:p>
          <a:p>
            <a:r>
              <a:rPr lang="en-US" dirty="0" err="1" smtClean="0">
                <a:solidFill>
                  <a:schemeClr val="tx1">
                    <a:lumMod val="50000"/>
                  </a:schemeClr>
                </a:solidFill>
              </a:rPr>
              <a:t>Cargamos</a:t>
            </a:r>
            <a:r>
              <a:rPr lang="en-US" dirty="0" smtClean="0">
                <a:solidFill>
                  <a:schemeClr val="tx1">
                    <a:lumMod val="50000"/>
                  </a:schemeClr>
                </a:solidFill>
              </a:rPr>
              <a:t> la vista </a:t>
            </a:r>
            <a:r>
              <a:rPr lang="en-US" dirty="0" err="1" smtClean="0">
                <a:solidFill>
                  <a:schemeClr val="tx1">
                    <a:lumMod val="50000"/>
                  </a:schemeClr>
                </a:solidFill>
              </a:rPr>
              <a:t>adecuada</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consecuencia</a:t>
            </a:r>
            <a:endParaRPr lang="en-US" dirty="0" smtClean="0">
              <a:solidFill>
                <a:schemeClr val="tx1">
                  <a:lumMod val="50000"/>
                </a:schemeClr>
              </a:solidFill>
            </a:endParaRPr>
          </a:p>
          <a:p>
            <a:endParaRPr lang="en-US" dirty="0">
              <a:solidFill>
                <a:schemeClr val="tx1">
                  <a:lumMod val="50000"/>
                </a:schemeClr>
              </a:solidFill>
            </a:endParaRPr>
          </a:p>
        </p:txBody>
      </p:sp>
      <p:sp>
        <p:nvSpPr>
          <p:cNvPr id="4" name="Title 3"/>
          <p:cNvSpPr>
            <a:spLocks noGrp="1"/>
          </p:cNvSpPr>
          <p:nvPr>
            <p:ph type="title"/>
          </p:nvPr>
        </p:nvSpPr>
        <p:spPr/>
        <p:txBody>
          <a:bodyPr/>
          <a:lstStyle/>
          <a:p>
            <a:r>
              <a:rPr lang="en-US" dirty="0" err="1" smtClean="0"/>
              <a:t>Adapta</a:t>
            </a:r>
            <a:r>
              <a:rPr lang="en-US" dirty="0" smtClean="0"/>
              <a:t> </a:t>
            </a:r>
            <a:r>
              <a:rPr lang="en-US" dirty="0" err="1" smtClean="0"/>
              <a:t>tu</a:t>
            </a:r>
            <a:r>
              <a:rPr lang="en-US" dirty="0" smtClean="0"/>
              <a:t> vista</a:t>
            </a:r>
            <a:endParaRPr lang="en-US" dirty="0"/>
          </a:p>
        </p:txBody>
      </p:sp>
      <p:sp>
        <p:nvSpPr>
          <p:cNvPr id="7" name="Rectangle 6"/>
          <p:cNvSpPr/>
          <p:nvPr/>
        </p:nvSpPr>
        <p:spPr>
          <a:xfrm>
            <a:off x="388686" y="3476219"/>
            <a:ext cx="10881890" cy="3228471"/>
          </a:xfrm>
          <a:prstGeom prst="rect">
            <a:avLst/>
          </a:prstGeom>
        </p:spPr>
        <p:txBody>
          <a:bodyPr wrap="square">
            <a:spAutoFit/>
          </a:bodyPr>
          <a:lstStyle/>
          <a:p>
            <a:pPr defTabSz="914225"/>
            <a:r>
              <a:rPr lang="en-US" sz="1568" dirty="0">
                <a:solidFill>
                  <a:srgbClr val="008000"/>
                </a:solidFill>
                <a:highlight>
                  <a:srgbClr val="FFFFFF"/>
                </a:highlight>
                <a:latin typeface="Consolas" panose="020B0609020204030204" pitchFamily="49" charset="0"/>
              </a:rPr>
              <a:t>//Get the diagonal size of the integrated display</a:t>
            </a:r>
            <a:endParaRPr lang="en-US" sz="1568" dirty="0">
              <a:solidFill>
                <a:srgbClr val="000000"/>
              </a:solidFill>
              <a:highlight>
                <a:srgbClr val="FFFFFF"/>
              </a:highlight>
              <a:latin typeface="Consolas" panose="020B0609020204030204" pitchFamily="49" charset="0"/>
            </a:endParaRPr>
          </a:p>
          <a:p>
            <a:pPr defTabSz="914225"/>
            <a:r>
              <a:rPr lang="en-US" sz="1568" dirty="0" err="1">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dsc</a:t>
            </a:r>
            <a:r>
              <a:rPr lang="en-US" sz="1568" dirty="0">
                <a:solidFill>
                  <a:srgbClr val="000000"/>
                </a:solidFill>
                <a:highlight>
                  <a:srgbClr val="FFFFFF"/>
                </a:highlight>
                <a:latin typeface="Consolas" panose="020B0609020204030204" pitchFamily="49" charset="0"/>
              </a:rPr>
              <a:t>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DisplaySizeHelper.</a:t>
            </a:r>
            <a:r>
              <a:rPr lang="en-US" sz="1568" dirty="0" err="1">
                <a:solidFill>
                  <a:srgbClr val="2B91AF"/>
                </a:solidFill>
                <a:highlight>
                  <a:srgbClr val="FFFFFF"/>
                </a:highlight>
                <a:latin typeface="Consolas" panose="020B0609020204030204" pitchFamily="49" charset="0"/>
              </a:rPr>
              <a:t>DisplaySizeClass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double</a:t>
            </a:r>
            <a:r>
              <a:rPr lang="en-US" sz="1568" dirty="0">
                <a:solidFill>
                  <a:srgbClr val="000000"/>
                </a:solidFill>
                <a:highlight>
                  <a:srgbClr val="FFFFFF"/>
                </a:highlight>
                <a:latin typeface="Consolas" panose="020B0609020204030204" pitchFamily="49" charset="0"/>
              </a:rPr>
              <a:t>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 </a:t>
            </a:r>
            <a:r>
              <a:rPr lang="en-US" sz="1568" dirty="0" err="1">
                <a:solidFill>
                  <a:srgbClr val="000000"/>
                </a:solidFill>
                <a:highlight>
                  <a:srgbClr val="FFFFFF"/>
                </a:highlight>
                <a:latin typeface="Consolas" panose="020B0609020204030204" pitchFamily="49" charset="0"/>
              </a:rPr>
              <a:t>dsc.GetDisplaySizeInInches</a:t>
            </a:r>
            <a:r>
              <a:rPr lang="en-US" sz="1568" dirty="0">
                <a:solidFill>
                  <a:srgbClr val="000000"/>
                </a:solidFill>
                <a:highlight>
                  <a:srgbClr val="FFFFFF"/>
                </a:highlight>
                <a:latin typeface="Consolas" panose="020B0609020204030204" pitchFamily="49" charset="0"/>
              </a:rPr>
              <a:t>();  </a:t>
            </a:r>
          </a:p>
          <a:p>
            <a:pPr defTabSz="914225"/>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8000"/>
                </a:solidFill>
                <a:highlight>
                  <a:srgbClr val="FFFFFF"/>
                </a:highlight>
                <a:latin typeface="Consolas" panose="020B0609020204030204" pitchFamily="49" charset="0"/>
              </a:rPr>
              <a:t>//Guidance: If the diagonal size is &lt;= 7" use the </a:t>
            </a:r>
            <a:r>
              <a:rPr lang="en-US" sz="1568" dirty="0" err="1">
                <a:solidFill>
                  <a:srgbClr val="008000"/>
                </a:solidFill>
                <a:highlight>
                  <a:srgbClr val="FFFFFF"/>
                </a:highlight>
                <a:latin typeface="Consolas" panose="020B0609020204030204" pitchFamily="49" charset="0"/>
              </a:rPr>
              <a:t>OneHanded</a:t>
            </a:r>
            <a:r>
              <a:rPr lang="en-US" sz="1568" dirty="0">
                <a:solidFill>
                  <a:srgbClr val="008000"/>
                </a:solidFill>
                <a:highlight>
                  <a:srgbClr val="FFFFFF"/>
                </a:highlight>
                <a:latin typeface="Consolas" panose="020B0609020204030204" pitchFamily="49" charset="0"/>
              </a:rPr>
              <a:t> optimized view</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&gt;0 &amp;&amp;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&lt;= ONEHANDEDSIZE)</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MainPage_OneHanded</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   else</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endParaRPr lang="en-US" sz="1568" dirty="0">
              <a:solidFill>
                <a:prstClr val="black"/>
              </a:solidFill>
              <a:latin typeface="Calibri" panose="020F0502020204030204"/>
            </a:endParaRPr>
          </a:p>
        </p:txBody>
      </p:sp>
    </p:spTree>
    <p:extLst>
      <p:ext uri="{BB962C8B-B14F-4D97-AF65-F5344CB8AC3E}">
        <p14:creationId xmlns:p14="http://schemas.microsoft.com/office/powerpoint/2010/main" val="264749555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268403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107635"/>
            <a:ext cx="11685588" cy="5653087"/>
          </a:xfrm>
        </p:spPr>
        <p:txBody>
          <a:bodyPr/>
          <a:lstStyle/>
          <a:p>
            <a:r>
              <a:rPr lang="en-US" sz="2800" dirty="0" smtClean="0"/>
              <a:t>El fin del </a:t>
            </a:r>
            <a:r>
              <a:rPr lang="en-US" sz="2800" dirty="0" err="1" smtClean="0"/>
              <a:t>viaje</a:t>
            </a:r>
            <a:r>
              <a:rPr lang="en-US" sz="2800" dirty="0" smtClean="0"/>
              <a:t> de la </a:t>
            </a:r>
            <a:r>
              <a:rPr lang="en-US" sz="2800" dirty="0" err="1" smtClean="0"/>
              <a:t>convergencia</a:t>
            </a:r>
            <a:endParaRPr lang="en-US" sz="2800" dirty="0" smtClean="0"/>
          </a:p>
          <a:p>
            <a:pPr marL="234950" lvl="1" indent="0">
              <a:buNone/>
            </a:pPr>
            <a:r>
              <a:rPr lang="en-US" sz="1800" dirty="0" smtClean="0"/>
              <a:t>Un </a:t>
            </a:r>
            <a:r>
              <a:rPr lang="en-US" sz="1800" dirty="0" err="1" smtClean="0"/>
              <a:t>paquete</a:t>
            </a:r>
            <a:r>
              <a:rPr lang="en-US" sz="1800" dirty="0" smtClean="0"/>
              <a:t>, </a:t>
            </a:r>
            <a:r>
              <a:rPr lang="en-US" sz="1800" dirty="0" err="1" smtClean="0"/>
              <a:t>una</a:t>
            </a:r>
            <a:r>
              <a:rPr lang="en-US" sz="1800" dirty="0" smtClean="0"/>
              <a:t> Store, etc.</a:t>
            </a:r>
          </a:p>
          <a:p>
            <a:pPr indent="-222250"/>
            <a:r>
              <a:rPr lang="en-US" sz="2800" dirty="0" err="1" smtClean="0"/>
              <a:t>Mejoras</a:t>
            </a:r>
            <a:r>
              <a:rPr lang="en-US" sz="2800" dirty="0" smtClean="0"/>
              <a:t> </a:t>
            </a:r>
            <a:r>
              <a:rPr lang="en-US" sz="2800" dirty="0" err="1" smtClean="0"/>
              <a:t>en</a:t>
            </a:r>
            <a:r>
              <a:rPr lang="en-US" sz="2800" dirty="0" smtClean="0"/>
              <a:t> </a:t>
            </a:r>
            <a:r>
              <a:rPr lang="en-US" sz="2800" dirty="0" err="1" smtClean="0"/>
              <a:t>estados</a:t>
            </a:r>
            <a:r>
              <a:rPr lang="en-US" sz="2800" dirty="0" smtClean="0"/>
              <a:t> </a:t>
            </a:r>
            <a:r>
              <a:rPr lang="en-US" sz="2800" dirty="0" err="1" smtClean="0"/>
              <a:t>visuales</a:t>
            </a:r>
            <a:endParaRPr lang="en-US" sz="2800" dirty="0"/>
          </a:p>
          <a:p>
            <a:pPr marL="234950" lvl="1" indent="0">
              <a:buNone/>
            </a:pPr>
            <a:r>
              <a:rPr lang="en-US" sz="1800" dirty="0" err="1" smtClean="0"/>
              <a:t>Propiedades</a:t>
            </a:r>
            <a:r>
              <a:rPr lang="en-US" sz="1800" dirty="0" smtClean="0"/>
              <a:t> simples y Triggers </a:t>
            </a:r>
            <a:r>
              <a:rPr lang="en-US" sz="1800" dirty="0" err="1" smtClean="0"/>
              <a:t>disponibles</a:t>
            </a:r>
            <a:endParaRPr lang="en-US" sz="1800" dirty="0"/>
          </a:p>
          <a:p>
            <a:pPr indent="-222250"/>
            <a:r>
              <a:rPr lang="en-US" sz="2800" dirty="0" smtClean="0"/>
              <a:t>Vistas </a:t>
            </a:r>
            <a:r>
              <a:rPr lang="en-US" sz="2800" dirty="0" err="1" smtClean="0"/>
              <a:t>por</a:t>
            </a:r>
            <a:r>
              <a:rPr lang="en-US" sz="2800" dirty="0" smtClean="0"/>
              <a:t> </a:t>
            </a:r>
            <a:r>
              <a:rPr lang="en-US" sz="2800" dirty="0" err="1" smtClean="0"/>
              <a:t>familia</a:t>
            </a:r>
            <a:r>
              <a:rPr lang="en-US" sz="2800" dirty="0" smtClean="0"/>
              <a:t> de </a:t>
            </a:r>
            <a:r>
              <a:rPr lang="en-US" sz="2800" dirty="0" err="1" smtClean="0"/>
              <a:t>dispositivo</a:t>
            </a:r>
            <a:endParaRPr lang="en-US" sz="2800" dirty="0"/>
          </a:p>
          <a:p>
            <a:pPr marL="234950" lvl="1" indent="0">
              <a:buNone/>
            </a:pPr>
            <a:r>
              <a:rPr lang="en-US" sz="1800" dirty="0" err="1" smtClean="0"/>
              <a:t>Cuando</a:t>
            </a:r>
            <a:r>
              <a:rPr lang="en-US" sz="1800" dirty="0" smtClean="0"/>
              <a:t> la </a:t>
            </a:r>
            <a:r>
              <a:rPr lang="en-US" sz="1800" dirty="0" err="1" smtClean="0"/>
              <a:t>complejidad</a:t>
            </a:r>
            <a:r>
              <a:rPr lang="en-US" sz="1800" dirty="0" smtClean="0"/>
              <a:t> de </a:t>
            </a:r>
            <a:r>
              <a:rPr lang="en-US" sz="1800" dirty="0" err="1" smtClean="0"/>
              <a:t>adaptar</a:t>
            </a:r>
            <a:r>
              <a:rPr lang="en-US" sz="1800" dirty="0" smtClean="0"/>
              <a:t> layout a multiples </a:t>
            </a:r>
            <a:r>
              <a:rPr lang="en-US" sz="1800" dirty="0" err="1" smtClean="0"/>
              <a:t>familias</a:t>
            </a:r>
            <a:r>
              <a:rPr lang="en-US" sz="1800" dirty="0" smtClean="0"/>
              <a:t> de </a:t>
            </a:r>
            <a:r>
              <a:rPr lang="en-US" sz="1800" dirty="0" err="1" smtClean="0"/>
              <a:t>dispositivos</a:t>
            </a:r>
            <a:r>
              <a:rPr lang="en-US" sz="1800" dirty="0" smtClean="0"/>
              <a:t> </a:t>
            </a:r>
            <a:r>
              <a:rPr lang="en-US" sz="1800" dirty="0" err="1" smtClean="0"/>
              <a:t>es</a:t>
            </a:r>
            <a:r>
              <a:rPr lang="en-US" sz="1800" dirty="0" smtClean="0"/>
              <a:t> </a:t>
            </a:r>
            <a:r>
              <a:rPr lang="en-US" sz="1800" dirty="0" err="1" smtClean="0"/>
              <a:t>elevada</a:t>
            </a:r>
            <a:r>
              <a:rPr lang="en-US" sz="1800" dirty="0" smtClean="0"/>
              <a:t>, </a:t>
            </a:r>
            <a:r>
              <a:rPr lang="en-US" sz="1800" dirty="0" err="1" smtClean="0"/>
              <a:t>podemos</a:t>
            </a:r>
            <a:r>
              <a:rPr lang="en-US" sz="1800" dirty="0" smtClean="0"/>
              <a:t> </a:t>
            </a:r>
            <a:r>
              <a:rPr lang="en-US" sz="1800" dirty="0" err="1" smtClean="0"/>
              <a:t>crear</a:t>
            </a:r>
            <a:r>
              <a:rPr lang="en-US" sz="1800" dirty="0" smtClean="0"/>
              <a:t> vistas </a:t>
            </a:r>
            <a:r>
              <a:rPr lang="en-US" sz="1800" dirty="0" err="1" smtClean="0"/>
              <a:t>específicas</a:t>
            </a:r>
            <a:r>
              <a:rPr lang="en-US" sz="1800" dirty="0" smtClean="0"/>
              <a:t> </a:t>
            </a:r>
            <a:r>
              <a:rPr lang="en-US" sz="1800" dirty="0" err="1" smtClean="0"/>
              <a:t>por</a:t>
            </a:r>
            <a:r>
              <a:rPr lang="en-US" sz="1800" dirty="0" smtClean="0"/>
              <a:t> </a:t>
            </a:r>
            <a:r>
              <a:rPr lang="en-US" sz="1800" dirty="0" err="1" smtClean="0"/>
              <a:t>familia</a:t>
            </a:r>
            <a:r>
              <a:rPr lang="en-US" sz="1800" dirty="0" smtClean="0"/>
              <a:t> de </a:t>
            </a:r>
            <a:r>
              <a:rPr lang="en-US" sz="1800" dirty="0" err="1" smtClean="0"/>
              <a:t>dispositivo</a:t>
            </a:r>
            <a:r>
              <a:rPr lang="en-US" sz="1800" dirty="0" smtClean="0"/>
              <a:t>.</a:t>
            </a:r>
            <a:endParaRPr lang="en-US" sz="1800" dirty="0"/>
          </a:p>
          <a:p>
            <a:pPr indent="-222250"/>
            <a:r>
              <a:rPr lang="en-US" sz="2800" dirty="0" err="1" smtClean="0"/>
              <a:t>RelativePanel</a:t>
            </a:r>
            <a:endParaRPr lang="en-US" sz="2800" dirty="0"/>
          </a:p>
          <a:p>
            <a:pPr marL="234950" lvl="1" indent="0">
              <a:buNone/>
            </a:pPr>
            <a:r>
              <a:rPr lang="en-US" sz="1800" dirty="0" smtClean="0"/>
              <a:t>Nuevo Panel </a:t>
            </a:r>
            <a:r>
              <a:rPr lang="en-US" sz="1800" dirty="0" err="1" smtClean="0"/>
              <a:t>que</a:t>
            </a:r>
            <a:r>
              <a:rPr lang="en-US" sz="1800" dirty="0" smtClean="0"/>
              <a:t> </a:t>
            </a:r>
            <a:r>
              <a:rPr lang="en-US" sz="1800" dirty="0" err="1" smtClean="0"/>
              <a:t>permite</a:t>
            </a:r>
            <a:r>
              <a:rPr lang="en-US" sz="1800" dirty="0" smtClean="0"/>
              <a:t> </a:t>
            </a:r>
            <a:r>
              <a:rPr lang="en-US" sz="1800" dirty="0" err="1" smtClean="0"/>
              <a:t>posicionar</a:t>
            </a:r>
            <a:r>
              <a:rPr lang="en-US" sz="1800" dirty="0" smtClean="0"/>
              <a:t> </a:t>
            </a:r>
            <a:r>
              <a:rPr lang="en-US" sz="1800" dirty="0" err="1" smtClean="0"/>
              <a:t>elementos</a:t>
            </a:r>
            <a:r>
              <a:rPr lang="en-US" sz="1800" dirty="0" smtClean="0"/>
              <a:t> con </a:t>
            </a:r>
            <a:r>
              <a:rPr lang="en-US" sz="1800" dirty="0" err="1" smtClean="0"/>
              <a:t>relaciones</a:t>
            </a:r>
            <a:r>
              <a:rPr lang="en-US" sz="1800" dirty="0" smtClean="0"/>
              <a:t> entre </a:t>
            </a:r>
            <a:r>
              <a:rPr lang="en-US" sz="1800" dirty="0" err="1" smtClean="0"/>
              <a:t>ellos</a:t>
            </a:r>
            <a:r>
              <a:rPr lang="en-US" sz="1800" dirty="0" smtClean="0"/>
              <a:t>. </a:t>
            </a:r>
            <a:endParaRPr lang="en-US" sz="1800" dirty="0"/>
          </a:p>
          <a:p>
            <a:pPr indent="-222250"/>
            <a:r>
              <a:rPr lang="en-US" sz="2800" dirty="0" err="1" smtClean="0">
                <a:solidFill>
                  <a:srgbClr val="149814"/>
                </a:solidFill>
              </a:rPr>
              <a:t>Visita</a:t>
            </a:r>
            <a:r>
              <a:rPr lang="en-US" sz="2800" dirty="0" smtClean="0">
                <a:solidFill>
                  <a:srgbClr val="149814"/>
                </a:solidFill>
              </a:rPr>
              <a:t> la web del </a:t>
            </a:r>
            <a:r>
              <a:rPr lang="en-US" sz="2800" dirty="0" err="1" smtClean="0">
                <a:solidFill>
                  <a:srgbClr val="149814"/>
                </a:solidFill>
              </a:rPr>
              <a:t>programa</a:t>
            </a:r>
            <a:r>
              <a:rPr lang="en-US" sz="2800" dirty="0" smtClean="0">
                <a:solidFill>
                  <a:srgbClr val="149814"/>
                </a:solidFill>
              </a:rPr>
              <a:t> de MVPs para </a:t>
            </a:r>
            <a:r>
              <a:rPr lang="en-US" sz="2800" dirty="0" err="1" smtClean="0">
                <a:solidFill>
                  <a:srgbClr val="149814"/>
                </a:solidFill>
              </a:rPr>
              <a:t>acceder</a:t>
            </a:r>
            <a:r>
              <a:rPr lang="en-US" sz="2800" dirty="0" smtClean="0">
                <a:solidFill>
                  <a:srgbClr val="149814"/>
                </a:solidFill>
              </a:rPr>
              <a:t> a </a:t>
            </a:r>
            <a:r>
              <a:rPr lang="en-US" sz="2800" dirty="0" err="1" smtClean="0">
                <a:solidFill>
                  <a:srgbClr val="149814"/>
                </a:solidFill>
              </a:rPr>
              <a:t>las</a:t>
            </a:r>
            <a:r>
              <a:rPr lang="en-US" sz="2800" dirty="0" smtClean="0">
                <a:solidFill>
                  <a:srgbClr val="149814"/>
                </a:solidFill>
              </a:rPr>
              <a:t> </a:t>
            </a:r>
            <a:r>
              <a:rPr lang="en-US" sz="2800" dirty="0" err="1" smtClean="0">
                <a:solidFill>
                  <a:srgbClr val="149814"/>
                </a:solidFill>
              </a:rPr>
              <a:t>grabaciones</a:t>
            </a:r>
            <a:r>
              <a:rPr lang="en-US" sz="2800" dirty="0" smtClean="0">
                <a:solidFill>
                  <a:srgbClr val="149814"/>
                </a:solidFill>
              </a:rPr>
              <a:t>!</a:t>
            </a:r>
            <a:endParaRPr lang="en-US" sz="2800" dirty="0">
              <a:solidFill>
                <a:srgbClr val="149814"/>
              </a:solidFill>
            </a:endParaRPr>
          </a:p>
          <a:p>
            <a:pPr marL="234950" lvl="1" indent="0">
              <a:buNone/>
            </a:pPr>
            <a:r>
              <a:rPr lang="en-US" sz="1800" dirty="0" smtClean="0">
                <a:hlinkClick r:id="rId2"/>
              </a:rPr>
              <a:t>http://aka.ms/Win10MVP</a:t>
            </a:r>
            <a:r>
              <a:rPr lang="en-US" sz="1800" dirty="0" smtClean="0"/>
              <a:t> </a:t>
            </a:r>
            <a:endParaRPr lang="en-US" sz="1800" dirty="0"/>
          </a:p>
          <a:p>
            <a:pPr marL="234950" lvl="1" indent="0">
              <a:buNone/>
            </a:pPr>
            <a:endParaRPr lang="en-US" sz="1400" dirty="0"/>
          </a:p>
          <a:p>
            <a:pPr marL="234950" lvl="1" indent="0">
              <a:buNone/>
            </a:pPr>
            <a:endParaRPr lang="en-US" sz="2000"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smtClean="0">
                <a:solidFill>
                  <a:schemeClr val="tx1"/>
                </a:solidFill>
                <a:ea typeface="Segoe UI" pitchFamily="34" charset="0"/>
                <a:cs typeface="Segoe UI" pitchFamily="34" charset="0"/>
              </a:rPr>
              <a:t>Mayor </a:t>
            </a:r>
            <a:r>
              <a:rPr lang="en-US" sz="1467" dirty="0" err="1" smtClean="0">
                <a:solidFill>
                  <a:schemeClr val="tx1"/>
                </a:solidFill>
                <a:ea typeface="Segoe UI" pitchFamily="34" charset="0"/>
                <a:cs typeface="Segoe UI" pitchFamily="34" charset="0"/>
              </a:rPr>
              <a:t>facilidad</a:t>
            </a:r>
            <a:r>
              <a:rPr lang="en-US" sz="1467" dirty="0" smtClean="0">
                <a:solidFill>
                  <a:schemeClr val="tx1"/>
                </a:solidFill>
                <a:ea typeface="Segoe UI" pitchFamily="34" charset="0"/>
                <a:cs typeface="Segoe UI" pitchFamily="34" charset="0"/>
              </a:rPr>
              <a:t> para </a:t>
            </a:r>
            <a:r>
              <a:rPr lang="en-US" sz="1467" dirty="0" err="1" smtClean="0">
                <a:solidFill>
                  <a:schemeClr val="tx1"/>
                </a:solidFill>
                <a:ea typeface="Segoe UI" pitchFamily="34" charset="0"/>
                <a:cs typeface="Segoe UI" pitchFamily="34" charset="0"/>
              </a:rPr>
              <a:t>estar</a:t>
            </a:r>
            <a:r>
              <a:rPr lang="en-US" sz="1467" dirty="0" smtClean="0">
                <a:solidFill>
                  <a:schemeClr val="tx1"/>
                </a:solidFill>
                <a:ea typeface="Segoe UI" pitchFamily="34" charset="0"/>
                <a:cs typeface="Segoe UI" pitchFamily="34" charset="0"/>
              </a:rPr>
              <a:t> al día</a:t>
            </a:r>
            <a:endParaRPr lang="en-US" sz="1467" dirty="0">
              <a:solidFill>
                <a:schemeClr val="tx1"/>
              </a:solidFill>
              <a:ea typeface="Segoe UI" pitchFamily="34" charset="0"/>
              <a:cs typeface="Segoe UI" pitchFamily="34" charset="0"/>
            </a:endParaRP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err="1" smtClean="0">
                <a:solidFill>
                  <a:schemeClr val="tx1"/>
                </a:solidFill>
                <a:ea typeface="Segoe UI" pitchFamily="34" charset="0"/>
                <a:cs typeface="Segoe UI" pitchFamily="34" charset="0"/>
              </a:rPr>
              <a:t>Plataforma</a:t>
            </a:r>
            <a:r>
              <a:rPr lang="en-US" sz="1467" dirty="0" smtClean="0">
                <a:solidFill>
                  <a:schemeClr val="tx1"/>
                </a:solidFill>
                <a:ea typeface="Segoe UI" pitchFamily="34" charset="0"/>
                <a:cs typeface="Segoe UI" pitchFamily="34" charset="0"/>
              </a:rPr>
              <a:t> de Apps y Core </a:t>
            </a:r>
            <a:r>
              <a:rPr lang="en-US" sz="1467" dirty="0" err="1" smtClean="0">
                <a:solidFill>
                  <a:schemeClr val="tx1"/>
                </a:solidFill>
                <a:ea typeface="Segoe UI" pitchFamily="34" charset="0"/>
                <a:cs typeface="Segoe UI" pitchFamily="34" charset="0"/>
              </a:rPr>
              <a:t>unificado</a:t>
            </a:r>
            <a:endParaRPr lang="en-US" sz="1467"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de la </a:t>
            </a:r>
            <a:r>
              <a:rPr lang="en-US" dirty="0" err="1" smtClean="0"/>
              <a:t>convergencia</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 </a:t>
            </a:r>
            <a:r>
              <a:rPr lang="en-US" sz="1467" dirty="0" err="1" smtClean="0">
                <a:solidFill>
                  <a:schemeClr val="tx1"/>
                </a:solidFill>
                <a:ea typeface="Segoe UI" pitchFamily="34" charset="0"/>
                <a:cs typeface="Segoe UI" pitchFamily="34" charset="0"/>
              </a:rPr>
              <a:t>nivel</a:t>
            </a:r>
            <a:r>
              <a:rPr lang="en-US" sz="1467" dirty="0" smtClean="0">
                <a:solidFill>
                  <a:schemeClr val="tx1"/>
                </a:solidFill>
                <a:ea typeface="Segoe UI" pitchFamily="34" charset="0"/>
                <a:cs typeface="Segoe UI" pitchFamily="34" charset="0"/>
              </a:rPr>
              <a:t> de</a:t>
            </a:r>
            <a:r>
              <a:rPr lang="en-US" sz="1467" dirty="0">
                <a:solidFill>
                  <a:schemeClr val="tx1"/>
                </a:solidFill>
                <a:ea typeface="Segoe UI" pitchFamily="34" charset="0"/>
                <a:cs typeface="Segoe UI" pitchFamily="34" charset="0"/>
              </a:rPr>
              <a:t> </a:t>
            </a:r>
            <a:r>
              <a:rPr lang="en-US" sz="1467" dirty="0" smtClean="0">
                <a:solidFill>
                  <a:schemeClr val="tx1"/>
                </a:solidFill>
                <a:ea typeface="Segoe UI" pitchFamily="34" charset="0"/>
                <a:cs typeface="Segoe UI" pitchFamily="34" charset="0"/>
              </a:rPr>
              <a:t>kernel</a:t>
            </a:r>
            <a:endParaRPr lang="en-US" sz="1467" dirty="0">
              <a:solidFill>
                <a:schemeClr val="tx1"/>
              </a:solidFill>
              <a:ea typeface="Segoe UI" pitchFamily="34" charset="0"/>
              <a:cs typeface="Segoe UI" pitchFamily="34" charset="0"/>
            </a:endParaRP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t>
            </a:r>
            <a:r>
              <a:rPr lang="en-US" sz="1467" dirty="0" err="1" smtClean="0">
                <a:solidFill>
                  <a:schemeClr val="tx1"/>
                </a:solidFill>
                <a:ea typeface="Segoe UI" pitchFamily="34" charset="0"/>
                <a:cs typeface="Segoe UI" pitchFamily="34" charset="0"/>
              </a:rPr>
              <a:t>en</a:t>
            </a:r>
            <a:r>
              <a:rPr lang="en-US" sz="1467" dirty="0" smtClean="0">
                <a:solidFill>
                  <a:schemeClr val="tx1"/>
                </a:solidFill>
                <a:ea typeface="Segoe UI" pitchFamily="34" charset="0"/>
                <a:cs typeface="Segoe UI" pitchFamily="34" charset="0"/>
              </a:rPr>
              <a:t> el </a:t>
            </a:r>
            <a:r>
              <a:rPr lang="en-US" sz="1467" dirty="0" err="1" smtClean="0">
                <a:solidFill>
                  <a:schemeClr val="tx1"/>
                </a:solidFill>
                <a:ea typeface="Segoe UI" pitchFamily="34" charset="0"/>
                <a:cs typeface="Segoe UI" pitchFamily="34" charset="0"/>
              </a:rPr>
              <a:t>modelo</a:t>
            </a:r>
            <a:r>
              <a:rPr lang="en-US" sz="1467" dirty="0" smtClean="0">
                <a:solidFill>
                  <a:schemeClr val="tx1"/>
                </a:solidFill>
                <a:ea typeface="Segoe UI" pitchFamily="34" charset="0"/>
                <a:cs typeface="Segoe UI" pitchFamily="34" charset="0"/>
              </a:rPr>
              <a:t> de App</a:t>
            </a:r>
            <a:endParaRPr lang="en-US" sz="1467"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2588947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20707" y="2266660"/>
            <a:ext cx="6125571" cy="3890300"/>
          </a:xfrm>
        </p:spPr>
        <p:txBody>
          <a:bodyPr/>
          <a:lstStyle/>
          <a:p>
            <a:r>
              <a:rPr lang="en-US" sz="3137" dirty="0" err="1" smtClean="0"/>
              <a:t>Plataforma</a:t>
            </a:r>
            <a:r>
              <a:rPr lang="en-US" sz="3137" dirty="0" smtClean="0"/>
              <a:t> de Desarrollo </a:t>
            </a:r>
            <a:r>
              <a:rPr lang="en-US" sz="3137" dirty="0" err="1" smtClean="0"/>
              <a:t>unificada</a:t>
            </a:r>
            <a:endParaRPr lang="en-US" sz="3137" dirty="0"/>
          </a:p>
          <a:p>
            <a:endParaRPr lang="en-US" sz="3137" dirty="0"/>
          </a:p>
          <a:p>
            <a:r>
              <a:rPr lang="en-US" sz="3137" dirty="0" smtClean="0"/>
              <a:t>Un </a:t>
            </a:r>
            <a:r>
              <a:rPr lang="en-US" sz="3137" dirty="0" err="1" smtClean="0"/>
              <a:t>único</a:t>
            </a:r>
            <a:r>
              <a:rPr lang="en-US" sz="3137" dirty="0" smtClean="0"/>
              <a:t> </a:t>
            </a:r>
            <a:r>
              <a:rPr lang="en-US" sz="3137" dirty="0" err="1" smtClean="0"/>
              <a:t>paquete</a:t>
            </a:r>
            <a:endParaRPr lang="en-US" sz="3137" dirty="0"/>
          </a:p>
          <a:p>
            <a:endParaRPr lang="en-US" sz="3137" dirty="0"/>
          </a:p>
          <a:p>
            <a:r>
              <a:rPr lang="en-US" sz="3137" dirty="0" err="1" smtClean="0"/>
              <a:t>Código</a:t>
            </a:r>
            <a:r>
              <a:rPr lang="en-US" sz="3137" dirty="0" smtClean="0"/>
              <a:t> </a:t>
            </a:r>
            <a:r>
              <a:rPr lang="en-US" sz="3137" dirty="0" err="1" smtClean="0"/>
              <a:t>adaptativo</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390738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24784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1527060"/>
          </a:xfrm>
        </p:spPr>
        <p:txBody>
          <a:bodyPr/>
          <a:lstStyle/>
          <a:p>
            <a:r>
              <a:rPr lang="en-US" dirty="0" err="1" smtClean="0"/>
              <a:t>Opciones</a:t>
            </a:r>
            <a:r>
              <a:rPr lang="en-US" dirty="0" smtClean="0"/>
              <a:t> de </a:t>
            </a:r>
            <a:r>
              <a:rPr lang="en-US" dirty="0" err="1" smtClean="0"/>
              <a:t>diseño</a:t>
            </a:r>
            <a:r>
              <a:rPr lang="en-US" dirty="0" smtClean="0"/>
              <a:t> para </a:t>
            </a:r>
            <a:r>
              <a:rPr lang="en-US" dirty="0" err="1" smtClean="0"/>
              <a:t>adaptar</a:t>
            </a:r>
            <a:r>
              <a:rPr lang="en-US" dirty="0" smtClean="0"/>
              <a:t> la </a:t>
            </a:r>
            <a:r>
              <a:rPr lang="en-US" dirty="0" err="1" smtClean="0"/>
              <a:t>interfaz</a:t>
            </a:r>
            <a:endParaRPr lang="en-US" dirty="0"/>
          </a:p>
        </p:txBody>
      </p:sp>
      <p:sp>
        <p:nvSpPr>
          <p:cNvPr id="5" name="Text Placeholder 4"/>
          <p:cNvSpPr>
            <a:spLocks noGrp="1"/>
          </p:cNvSpPr>
          <p:nvPr>
            <p:ph type="body" sz="quarter" idx="10"/>
          </p:nvPr>
        </p:nvSpPr>
        <p:spPr>
          <a:xfrm>
            <a:off x="257174" y="1862635"/>
            <a:ext cx="11934825" cy="3944603"/>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8222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2125</TotalTime>
  <Words>1216</Words>
  <Application>Microsoft Office PowerPoint</Application>
  <PresentationFormat>Widescreen</PresentationFormat>
  <Paragraphs>348</Paragraphs>
  <Slides>53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Consolas</vt:lpstr>
      <vt:lpstr>ＭＳ Ｐゴシック</vt:lpstr>
      <vt:lpstr>Segoe Pro Semibold</vt:lpstr>
      <vt:lpstr>Segoe UI</vt:lpstr>
      <vt:lpstr>Segoe UI Light</vt:lpstr>
      <vt:lpstr>Segoe UI Semibold</vt:lpstr>
      <vt:lpstr>PPT%20Theme</vt:lpstr>
      <vt:lpstr>Reconnect(); - Sevilla</vt:lpstr>
      <vt:lpstr>UWP</vt:lpstr>
      <vt:lpstr>Javier Suárez Ruiz</vt:lpstr>
      <vt:lpstr>PowerPoint Presentation</vt:lpstr>
      <vt:lpstr>Comenzamos!</vt:lpstr>
      <vt:lpstr>El viaje de la convergencia</vt:lpstr>
      <vt:lpstr>Universal Windows Platform</vt:lpstr>
      <vt:lpstr>La historia de las Apps Windows adaptativas</vt:lpstr>
      <vt:lpstr>Opciones de diseño para adaptar la interfaz</vt:lpstr>
      <vt:lpstr>PowerPoint Presentation</vt:lpstr>
      <vt:lpstr>PowerPoint Presentation</vt:lpstr>
      <vt:lpstr>Los usuarios adoran las Apps que son geniales en cada uno de sus dispositivos</vt:lpstr>
      <vt:lpstr>¿Qué tenemos “gratis”?</vt:lpstr>
      <vt:lpstr>PowerPoint Presentation</vt:lpstr>
      <vt:lpstr>Mejoras en Visual States</vt:lpstr>
      <vt:lpstr>Visual State setters &amp; triggers</vt:lpstr>
      <vt:lpstr>Tipos de trigger</vt:lpstr>
      <vt:lpstr>Visual State Triggers</vt:lpstr>
      <vt:lpstr>¿Visual State Triggers Custom?</vt:lpstr>
      <vt:lpstr>Custom Trigger</vt:lpstr>
      <vt:lpstr>Uso de Custom Trigger</vt:lpstr>
      <vt:lpstr>Crear Custom Triggers</vt:lpstr>
      <vt:lpstr>Custom Triggers</vt:lpstr>
      <vt:lpstr>Nuevos controles XAML</vt:lpstr>
      <vt:lpstr>Introducción al panel Relative Panel</vt:lpstr>
      <vt:lpstr>Relative Panel</vt:lpstr>
      <vt:lpstr>Alineación con el Panel</vt:lpstr>
      <vt:lpstr>Opciones de posición con respecto al Panel</vt:lpstr>
      <vt:lpstr>Alinearse con “hermanos” (derecha)</vt:lpstr>
      <vt:lpstr>Alinearse con “hermanos” (encima, derecha)</vt:lpstr>
      <vt:lpstr>Alinearse con “hermanos” (debajo, centro)</vt:lpstr>
      <vt:lpstr>Alinearse con “hermanos” (debajo, izquierda)</vt:lpstr>
      <vt:lpstr>Opciones de posicionamiento entre “hermanos”</vt:lpstr>
      <vt:lpstr>Opciones de alineación entre “hermanos”</vt:lpstr>
      <vt:lpstr>Relative Panel</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SplitView</vt:lpstr>
      <vt:lpstr>SplitView.PaneDisplayMode</vt:lpstr>
      <vt:lpstr>SplitView</vt:lpstr>
      <vt:lpstr>¿Qué pasa si…?</vt:lpstr>
      <vt:lpstr>Vistas por familia de dispositivo</vt:lpstr>
      <vt:lpstr>Adapta la experiencia de usuario</vt:lpstr>
      <vt:lpstr>Adapta tu vista</vt:lpstr>
      <vt:lpstr>Vistas por familia de dispositivo</vt:lpstr>
      <vt:lpstr>P &amp; R</vt:lpstr>
      <vt:lpstr>PowerPoint Presentation</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15</cp:revision>
  <dcterms:created xsi:type="dcterms:W3CDTF">2015-04-22T15:30:39Z</dcterms:created>
  <dcterms:modified xsi:type="dcterms:W3CDTF">2015-12-07T13:26:18Z</dcterms:modified>
  <cp:category>Windows10</cp:category>
</cp:coreProperties>
</file>